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29"/>
  </p:notesMasterIdLst>
  <p:sldIdLst>
    <p:sldId id="256" r:id="rId3"/>
    <p:sldId id="257" r:id="rId4"/>
    <p:sldId id="418" r:id="rId5"/>
    <p:sldId id="403" r:id="rId6"/>
    <p:sldId id="415" r:id="rId7"/>
    <p:sldId id="416" r:id="rId8"/>
    <p:sldId id="421" r:id="rId9"/>
    <p:sldId id="422" r:id="rId10"/>
    <p:sldId id="405" r:id="rId11"/>
    <p:sldId id="419" r:id="rId12"/>
    <p:sldId id="420" r:id="rId13"/>
    <p:sldId id="407" r:id="rId14"/>
    <p:sldId id="408" r:id="rId15"/>
    <p:sldId id="414" r:id="rId16"/>
    <p:sldId id="413" r:id="rId17"/>
    <p:sldId id="379" r:id="rId18"/>
    <p:sldId id="383" r:id="rId19"/>
    <p:sldId id="388" r:id="rId20"/>
    <p:sldId id="380" r:id="rId21"/>
    <p:sldId id="389" r:id="rId22"/>
    <p:sldId id="361" r:id="rId23"/>
    <p:sldId id="368" r:id="rId24"/>
    <p:sldId id="392" r:id="rId25"/>
    <p:sldId id="412" r:id="rId26"/>
    <p:sldId id="409" r:id="rId27"/>
    <p:sldId id="410" r:id="rId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009900"/>
    <a:srgbClr val="FF0000"/>
    <a:srgbClr val="FF9933"/>
    <a:srgbClr val="CC3300"/>
    <a:srgbClr val="333333"/>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06"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377C48CE-4B86-44F7-90E6-6823229328D5}" type="datetimeFigureOut">
              <a:rPr lang="en-US"/>
              <a:pPr>
                <a:defRPr/>
              </a:pPr>
              <a:t>5/8/2018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77D216A8-4570-40D3-AF3D-78C9C394ABB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9482F1-45FB-47D6-B64D-277077F0EEA1}"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C2B013-EE67-4A9C-B1C7-51F033552F03}"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D216A8-4570-40D3-AF3D-78C9C394ABBB}" type="slidenum">
              <a:rPr lang="en-US" smtClean="0"/>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C797D-ACCD-441A-9368-17FE48115002}"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797D-ACCD-441A-9368-17FE48115002}"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C797D-ACCD-441A-9368-17FE48115002}"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C797D-ACCD-441A-9368-17FE48115002}"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C797D-ACCD-441A-9368-17FE48115002}" type="datetimeFigureOut">
              <a:rPr lang="en-US" smtClean="0"/>
              <a:pPr/>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C797D-ACCD-441A-9368-17FE48115002}" type="datetimeFigureOut">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797D-ACCD-441A-9368-17FE48115002}" type="datetimeFigureOut">
              <a:rPr lang="en-US" smtClean="0"/>
              <a:pPr/>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C797D-ACCD-441A-9368-17FE48115002}"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C797D-ACCD-441A-9368-17FE48115002}"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797D-ACCD-441A-9368-17FE48115002}"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797D-ACCD-441A-9368-17FE48115002}"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C797D-ACCD-441A-9368-17FE48115002}" type="datetimeFigureOut">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1371600" y="6645442"/>
            <a:ext cx="1295400" cy="1483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rrowheads="1"/>
          </p:cNvPicPr>
          <p:nvPr/>
        </p:nvPicPr>
        <p:blipFill>
          <a:blip r:embed="rId14" cstate="print"/>
          <a:srcRect/>
          <a:stretch>
            <a:fillRect/>
          </a:stretch>
        </p:blipFill>
        <p:spPr bwMode="auto">
          <a:xfrm>
            <a:off x="609600" y="0"/>
            <a:ext cx="8064500" cy="6692900"/>
          </a:xfrm>
          <a:prstGeom prst="rect">
            <a:avLst/>
          </a:prstGeom>
          <a:noFill/>
          <a:ln w="12700">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Text Box 9"/>
          <p:cNvSpPr txBox="1">
            <a:spLocks noChangeArrowheads="1"/>
          </p:cNvSpPr>
          <p:nvPr/>
        </p:nvSpPr>
        <p:spPr bwMode="auto">
          <a:xfrm>
            <a:off x="457200" y="6477000"/>
            <a:ext cx="1524000" cy="246221"/>
          </a:xfrm>
          <a:prstGeom prst="rect">
            <a:avLst/>
          </a:prstGeom>
          <a:noFill/>
          <a:ln w="9525">
            <a:noFill/>
            <a:miter lim="800000"/>
            <a:headEnd/>
            <a:tailEnd/>
          </a:ln>
          <a:effectLst/>
        </p:spPr>
        <p:txBody>
          <a:bodyPr wrap="square">
            <a:spAutoFit/>
          </a:bodyPr>
          <a:lstStyle/>
          <a:p>
            <a:pPr algn="ctr">
              <a:spcBef>
                <a:spcPct val="50000"/>
              </a:spcBef>
              <a:defRPr/>
            </a:pPr>
            <a:r>
              <a:rPr lang="en-US" sz="1000" dirty="0" smtClean="0">
                <a:solidFill>
                  <a:schemeClr val="accent2"/>
                </a:solidFill>
              </a:rPr>
              <a:t>Advanced</a:t>
            </a:r>
            <a:r>
              <a:rPr lang="en-US" sz="1000" baseline="0" dirty="0" smtClean="0">
                <a:solidFill>
                  <a:schemeClr val="accent2"/>
                </a:solidFill>
              </a:rPr>
              <a:t> Systems Test</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C797D-ACCD-441A-9368-17FE48115002}" type="datetimeFigureOut">
              <a:rPr lang="en-US" smtClean="0"/>
              <a:pPr/>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B1C4-25EA-4817-9AF7-338B57F555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sz="4800" dirty="0" smtClean="0">
                <a:solidFill>
                  <a:srgbClr val="0000FF"/>
                </a:solidFill>
              </a:rPr>
              <a:t>Test Requirements for Commercial PiezoMEMS</a:t>
            </a:r>
            <a:br>
              <a:rPr lang="en-US" sz="4800" dirty="0" smtClean="0">
                <a:solidFill>
                  <a:srgbClr val="0000FF"/>
                </a:solidFill>
              </a:rPr>
            </a:br>
            <a:endParaRPr lang="en-US" sz="4800" dirty="0" smtClean="0">
              <a:solidFill>
                <a:srgbClr val="0000FF"/>
              </a:solidFill>
            </a:endParaRPr>
          </a:p>
        </p:txBody>
      </p:sp>
      <p:sp>
        <p:nvSpPr>
          <p:cNvPr id="2051" name="Rectangle 3"/>
          <p:cNvSpPr>
            <a:spLocks noGrp="1" noChangeArrowheads="1"/>
          </p:cNvSpPr>
          <p:nvPr>
            <p:ph type="subTitle" idx="1"/>
          </p:nvPr>
        </p:nvSpPr>
        <p:spPr>
          <a:xfrm>
            <a:off x="1371600" y="4038600"/>
            <a:ext cx="6400800" cy="1905000"/>
          </a:xfrm>
        </p:spPr>
        <p:txBody>
          <a:bodyPr/>
          <a:lstStyle/>
          <a:p>
            <a:r>
              <a:rPr lang="en-US" sz="2000" u="sng" dirty="0" smtClean="0"/>
              <a:t>Joe Evans</a:t>
            </a:r>
            <a:r>
              <a:rPr lang="en-US" sz="2000" dirty="0" smtClean="0"/>
              <a:t>, Bob Howard, Scott Chapman, Spencer Smith, Michelle Bell</a:t>
            </a:r>
          </a:p>
          <a:p>
            <a:r>
              <a:rPr lang="en-US" sz="2000" dirty="0" smtClean="0"/>
              <a:t>Radiant Technologies, Inc.</a:t>
            </a:r>
          </a:p>
          <a:p>
            <a:r>
              <a:rPr lang="en-US" sz="2000" i="1" dirty="0" smtClean="0"/>
              <a:t>2018 International Workshop on Acoustic Transduction Materials and Devices</a:t>
            </a:r>
          </a:p>
          <a:p>
            <a:r>
              <a:rPr lang="en-US" sz="2000" i="1" dirty="0" smtClean="0"/>
              <a:t>May 8, 2018</a:t>
            </a:r>
          </a:p>
          <a:p>
            <a:endParaRPr lang="en-US" sz="2000" i="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57200"/>
            <a:ext cx="7772400" cy="685800"/>
          </a:xfrm>
        </p:spPr>
        <p:txBody>
          <a:bodyPr/>
          <a:lstStyle/>
          <a:p>
            <a:r>
              <a:rPr lang="en-US" dirty="0" smtClean="0">
                <a:solidFill>
                  <a:schemeClr val="tx1"/>
                </a:solidFill>
              </a:rPr>
              <a:t>Results: </a:t>
            </a:r>
            <a:r>
              <a:rPr lang="en-US" i="1" dirty="0" smtClean="0">
                <a:solidFill>
                  <a:schemeClr val="accent2"/>
                </a:solidFill>
              </a:rPr>
              <a:t>Imprint vs Process</a:t>
            </a:r>
            <a:endParaRPr lang="en-US" i="1" dirty="0" smtClean="0"/>
          </a:p>
        </p:txBody>
      </p:sp>
      <p:sp>
        <p:nvSpPr>
          <p:cNvPr id="5" name="Rectangle 3"/>
          <p:cNvSpPr txBox="1">
            <a:spLocks noChangeArrowheads="1"/>
          </p:cNvSpPr>
          <p:nvPr/>
        </p:nvSpPr>
        <p:spPr bwMode="auto">
          <a:xfrm>
            <a:off x="685800" y="11430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smtClean="0">
                <a:latin typeface="+mn-lt"/>
              </a:rPr>
              <a:t>The two capacitors compared below were fabricated at the same time using the same sol gel but with different processes.  </a:t>
            </a:r>
            <a:endParaRPr lang="en-US" sz="2000" kern="0" dirty="0" smtClean="0">
              <a:latin typeface="+mn-lt"/>
              <a:sym typeface="Symbol"/>
            </a:endParaRP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a:p>
            <a:pPr marR="0" lvl="0" algn="just" defTabSz="914400" rtl="0" eaLnBrk="0" fontAlgn="base" latinLnBrk="0" hangingPunct="0">
              <a:lnSpc>
                <a:spcPct val="100000"/>
              </a:lnSpc>
              <a:spcBef>
                <a:spcPct val="20000"/>
              </a:spcBef>
              <a:spcAft>
                <a:spcPct val="0"/>
              </a:spcAft>
              <a:buClrTx/>
              <a:buSzTx/>
              <a:tabLst/>
              <a:defRPr/>
            </a:pPr>
            <a:endParaRPr lang="en-US" sz="2000" i="1" kern="0" dirty="0" smtClean="0">
              <a:solidFill>
                <a:srgbClr val="0000FF"/>
              </a:solidFill>
              <a:latin typeface="+mn-lt"/>
              <a:sym typeface="Symbol"/>
            </a:endParaRP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p:txBody>
      </p:sp>
      <p:grpSp>
        <p:nvGrpSpPr>
          <p:cNvPr id="21" name="Group 20"/>
          <p:cNvGrpSpPr/>
          <p:nvPr/>
        </p:nvGrpSpPr>
        <p:grpSpPr>
          <a:xfrm>
            <a:off x="1524000" y="1905000"/>
            <a:ext cx="6400800" cy="4572000"/>
            <a:chOff x="1524000" y="1905000"/>
            <a:chExt cx="6400800" cy="4572000"/>
          </a:xfrm>
        </p:grpSpPr>
        <p:pic>
          <p:nvPicPr>
            <p:cNvPr id="1026" name="Picture 2"/>
            <p:cNvPicPr>
              <a:picLocks noChangeAspect="1" noChangeArrowheads="1"/>
            </p:cNvPicPr>
            <p:nvPr/>
          </p:nvPicPr>
          <p:blipFill>
            <a:blip r:embed="rId2" cstate="print"/>
            <a:srcRect/>
            <a:stretch>
              <a:fillRect/>
            </a:stretch>
          </p:blipFill>
          <p:spPr bwMode="auto">
            <a:xfrm>
              <a:off x="1524000" y="1905000"/>
              <a:ext cx="6400800" cy="4572000"/>
            </a:xfrm>
            <a:prstGeom prst="rect">
              <a:avLst/>
            </a:prstGeom>
            <a:noFill/>
            <a:ln w="9525">
              <a:noFill/>
              <a:miter lim="800000"/>
              <a:headEnd/>
              <a:tailEnd/>
            </a:ln>
            <a:effectLst/>
          </p:spPr>
        </p:pic>
        <p:sp>
          <p:nvSpPr>
            <p:cNvPr id="17" name="TextBox 16"/>
            <p:cNvSpPr txBox="1"/>
            <p:nvPr/>
          </p:nvSpPr>
          <p:spPr>
            <a:xfrm>
              <a:off x="2590800" y="3544669"/>
              <a:ext cx="3048000" cy="646331"/>
            </a:xfrm>
            <a:prstGeom prst="rect">
              <a:avLst/>
            </a:prstGeom>
            <a:noFill/>
            <a:ln>
              <a:solidFill>
                <a:schemeClr val="tx1"/>
              </a:solidFill>
            </a:ln>
          </p:spPr>
          <p:txBody>
            <a:bodyPr wrap="square" rtlCol="0">
              <a:spAutoFit/>
            </a:bodyPr>
            <a:lstStyle/>
            <a:p>
              <a:pPr>
                <a:tabLst>
                  <a:tab pos="519113" algn="l"/>
                  <a:tab pos="736600" algn="l"/>
                </a:tabLst>
              </a:pPr>
              <a:r>
                <a:rPr lang="en-US" sz="1800" b="1" dirty="0" smtClean="0">
                  <a:solidFill>
                    <a:srgbClr val="0000FF"/>
                  </a:solidFill>
                </a:rPr>
                <a:t>Blue</a:t>
              </a:r>
              <a:r>
                <a:rPr lang="en-US" sz="1800" dirty="0" smtClean="0"/>
                <a:t> = 	</a:t>
              </a:r>
              <a:r>
                <a:rPr lang="en-US" sz="1800" b="1" dirty="0" smtClean="0">
                  <a:solidFill>
                    <a:srgbClr val="0000FF"/>
                  </a:solidFill>
                </a:rPr>
                <a:t> Process Adjustment</a:t>
              </a:r>
            </a:p>
            <a:p>
              <a:pPr>
                <a:tabLst>
                  <a:tab pos="519113" algn="l"/>
                  <a:tab pos="736600" algn="l"/>
                </a:tabLst>
              </a:pPr>
              <a:r>
                <a:rPr lang="en-US" sz="1800" b="1" dirty="0" smtClean="0">
                  <a:solidFill>
                    <a:srgbClr val="FF0000"/>
                  </a:solidFill>
                </a:rPr>
                <a:t>Red</a:t>
              </a:r>
              <a:r>
                <a:rPr lang="en-US" sz="1800" dirty="0" smtClean="0"/>
                <a:t> 	=  </a:t>
              </a:r>
              <a:r>
                <a:rPr lang="en-US" sz="1800" b="1" dirty="0" smtClean="0">
                  <a:solidFill>
                    <a:srgbClr val="FF0000"/>
                  </a:solidFill>
                </a:rPr>
                <a:t>Original Process</a:t>
              </a:r>
              <a:endParaRPr lang="en-US" sz="1800" b="1" dirty="0">
                <a:solidFill>
                  <a:srgbClr val="FF0000"/>
                </a:solidFill>
              </a:endParaRPr>
            </a:p>
          </p:txBody>
        </p:sp>
        <p:cxnSp>
          <p:nvCxnSpPr>
            <p:cNvPr id="18" name="Straight Connector 17"/>
            <p:cNvCxnSpPr/>
            <p:nvPr/>
          </p:nvCxnSpPr>
          <p:spPr bwMode="auto">
            <a:xfrm>
              <a:off x="6983104" y="2590800"/>
              <a:ext cx="0" cy="3352800"/>
            </a:xfrm>
            <a:prstGeom prst="line">
              <a:avLst/>
            </a:prstGeom>
            <a:solidFill>
              <a:schemeClr val="accent1"/>
            </a:solidFill>
            <a:ln w="19050" cap="flat" cmpd="sng" algn="ctr">
              <a:solidFill>
                <a:schemeClr val="tx1">
                  <a:lumMod val="85000"/>
                  <a:lumOff val="15000"/>
                </a:schemeClr>
              </a:solidFill>
              <a:prstDash val="dash"/>
              <a:round/>
              <a:headEnd type="none" w="med" len="med"/>
              <a:tailEnd type="none" w="med" len="med"/>
            </a:ln>
            <a:effectLst/>
          </p:spPr>
        </p:cxnSp>
        <p:sp>
          <p:nvSpPr>
            <p:cNvPr id="19" name="TextBox 18"/>
            <p:cNvSpPr txBox="1"/>
            <p:nvPr/>
          </p:nvSpPr>
          <p:spPr>
            <a:xfrm>
              <a:off x="5998192" y="5562600"/>
              <a:ext cx="990600" cy="338554"/>
            </a:xfrm>
            <a:prstGeom prst="rect">
              <a:avLst/>
            </a:prstGeom>
            <a:noFill/>
            <a:ln>
              <a:solidFill>
                <a:schemeClr val="tx1">
                  <a:lumMod val="85000"/>
                  <a:lumOff val="15000"/>
                </a:schemeClr>
              </a:solidFill>
            </a:ln>
          </p:spPr>
          <p:txBody>
            <a:bodyPr wrap="square" rtlCol="0">
              <a:spAutoFit/>
            </a:bodyPr>
            <a:lstStyle/>
            <a:p>
              <a:pPr algn="ctr"/>
              <a:r>
                <a:rPr lang="en-US" sz="1600" dirty="0" smtClean="0"/>
                <a:t>30 years</a:t>
              </a:r>
              <a:endParaRPr lang="en-US" sz="16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57200"/>
            <a:ext cx="7772400" cy="685800"/>
          </a:xfrm>
        </p:spPr>
        <p:txBody>
          <a:bodyPr/>
          <a:lstStyle/>
          <a:p>
            <a:r>
              <a:rPr lang="en-US" dirty="0" smtClean="0">
                <a:solidFill>
                  <a:schemeClr val="tx1"/>
                </a:solidFill>
              </a:rPr>
              <a:t>Results: </a:t>
            </a:r>
            <a:r>
              <a:rPr lang="en-US" i="1" dirty="0" smtClean="0">
                <a:solidFill>
                  <a:schemeClr val="accent2"/>
                </a:solidFill>
              </a:rPr>
              <a:t>Imprint vs Composition</a:t>
            </a:r>
            <a:endParaRPr lang="en-US" i="1" dirty="0" smtClean="0"/>
          </a:p>
        </p:txBody>
      </p:sp>
      <p:sp>
        <p:nvSpPr>
          <p:cNvPr id="5" name="Rectangle 3"/>
          <p:cNvSpPr txBox="1">
            <a:spLocks noChangeArrowheads="1"/>
          </p:cNvSpPr>
          <p:nvPr/>
        </p:nvSpPr>
        <p:spPr bwMode="auto">
          <a:xfrm>
            <a:off x="685800" y="11430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smtClean="0">
                <a:latin typeface="+mn-lt"/>
              </a:rPr>
              <a:t>The three capacitors compared below were of the same 20/80 PZT base composition but two were</a:t>
            </a:r>
            <a:endParaRPr lang="en-US" sz="2000" kern="0" dirty="0" smtClean="0">
              <a:latin typeface="+mn-lt"/>
              <a:sym typeface="Symbol"/>
            </a:endParaRP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a:p>
            <a:pPr marR="0" lvl="0" algn="just" defTabSz="914400" rtl="0" eaLnBrk="0" fontAlgn="base" latinLnBrk="0" hangingPunct="0">
              <a:lnSpc>
                <a:spcPct val="100000"/>
              </a:lnSpc>
              <a:spcBef>
                <a:spcPct val="20000"/>
              </a:spcBef>
              <a:spcAft>
                <a:spcPct val="0"/>
              </a:spcAft>
              <a:buClrTx/>
              <a:buSzTx/>
              <a:tabLst/>
              <a:defRPr/>
            </a:pPr>
            <a:endParaRPr lang="en-US" sz="2000" i="1" kern="0" dirty="0" smtClean="0">
              <a:solidFill>
                <a:srgbClr val="0000FF"/>
              </a:solidFill>
              <a:latin typeface="+mn-lt"/>
              <a:sym typeface="Symbol"/>
            </a:endParaRP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p:txBody>
      </p:sp>
      <p:grpSp>
        <p:nvGrpSpPr>
          <p:cNvPr id="11" name="Group 10"/>
          <p:cNvGrpSpPr/>
          <p:nvPr/>
        </p:nvGrpSpPr>
        <p:grpSpPr>
          <a:xfrm>
            <a:off x="1524000" y="1905000"/>
            <a:ext cx="6400800" cy="4572000"/>
            <a:chOff x="1524000" y="1905000"/>
            <a:chExt cx="6400800" cy="4572000"/>
          </a:xfrm>
        </p:grpSpPr>
        <p:pic>
          <p:nvPicPr>
            <p:cNvPr id="3074" name="Picture 2"/>
            <p:cNvPicPr>
              <a:picLocks noChangeAspect="1" noChangeArrowheads="1"/>
            </p:cNvPicPr>
            <p:nvPr/>
          </p:nvPicPr>
          <p:blipFill>
            <a:blip r:embed="rId2" cstate="print"/>
            <a:srcRect/>
            <a:stretch>
              <a:fillRect/>
            </a:stretch>
          </p:blipFill>
          <p:spPr bwMode="auto">
            <a:xfrm>
              <a:off x="1524000" y="1905000"/>
              <a:ext cx="6400800" cy="4572000"/>
            </a:xfrm>
            <a:prstGeom prst="rect">
              <a:avLst/>
            </a:prstGeom>
            <a:noFill/>
            <a:ln w="9525">
              <a:noFill/>
              <a:miter lim="800000"/>
              <a:headEnd/>
              <a:tailEnd/>
            </a:ln>
            <a:effectLst/>
          </p:spPr>
        </p:pic>
        <p:sp>
          <p:nvSpPr>
            <p:cNvPr id="7" name="TextBox 6"/>
            <p:cNvSpPr txBox="1"/>
            <p:nvPr/>
          </p:nvSpPr>
          <p:spPr>
            <a:xfrm>
              <a:off x="2209800" y="3621374"/>
              <a:ext cx="2514600" cy="923330"/>
            </a:xfrm>
            <a:prstGeom prst="rect">
              <a:avLst/>
            </a:prstGeom>
            <a:noFill/>
            <a:ln>
              <a:solidFill>
                <a:schemeClr val="tx1"/>
              </a:solidFill>
            </a:ln>
          </p:spPr>
          <p:txBody>
            <a:bodyPr wrap="square" rtlCol="0">
              <a:spAutoFit/>
            </a:bodyPr>
            <a:lstStyle/>
            <a:p>
              <a:pPr>
                <a:tabLst>
                  <a:tab pos="627063" algn="l"/>
                  <a:tab pos="860425" algn="l"/>
                </a:tabLst>
              </a:pPr>
              <a:r>
                <a:rPr lang="en-US" sz="1800" b="1" dirty="0" smtClean="0">
                  <a:solidFill>
                    <a:srgbClr val="0000FF"/>
                  </a:solidFill>
                </a:rPr>
                <a:t>Blue</a:t>
              </a:r>
              <a:r>
                <a:rPr lang="en-US" sz="1800" dirty="0" smtClean="0"/>
                <a:t> 	= 	</a:t>
              </a:r>
              <a:r>
                <a:rPr lang="en-US" sz="1800" b="1" dirty="0" smtClean="0">
                  <a:solidFill>
                    <a:srgbClr val="0000FF"/>
                  </a:solidFill>
                </a:rPr>
                <a:t>2/20/80 PNZT</a:t>
              </a:r>
            </a:p>
            <a:p>
              <a:pPr>
                <a:tabLst>
                  <a:tab pos="627063" algn="l"/>
                  <a:tab pos="860425" algn="l"/>
                </a:tabLst>
              </a:pPr>
              <a:r>
                <a:rPr lang="en-US" sz="1800" b="1" dirty="0" smtClean="0">
                  <a:solidFill>
                    <a:srgbClr val="FF0000"/>
                  </a:solidFill>
                </a:rPr>
                <a:t>Red</a:t>
              </a:r>
              <a:r>
                <a:rPr lang="en-US" sz="1800" dirty="0" smtClean="0"/>
                <a:t> 	=</a:t>
              </a:r>
              <a:r>
                <a:rPr lang="en-US" sz="1800" dirty="0" smtClean="0">
                  <a:solidFill>
                    <a:srgbClr val="FF0000"/>
                  </a:solidFill>
                </a:rPr>
                <a:t>  </a:t>
              </a:r>
              <a:r>
                <a:rPr lang="en-US" sz="1800" b="1" dirty="0" smtClean="0">
                  <a:solidFill>
                    <a:srgbClr val="FF0000"/>
                  </a:solidFill>
                </a:rPr>
                <a:t>2/20/80</a:t>
              </a:r>
              <a:r>
                <a:rPr lang="en-US" sz="1800" dirty="0" smtClean="0">
                  <a:solidFill>
                    <a:srgbClr val="FF0000"/>
                  </a:solidFill>
                </a:rPr>
                <a:t> </a:t>
              </a:r>
              <a:r>
                <a:rPr lang="en-US" sz="1800" b="1" dirty="0" smtClean="0">
                  <a:solidFill>
                    <a:srgbClr val="FF0000"/>
                  </a:solidFill>
                </a:rPr>
                <a:t>PLZT</a:t>
              </a:r>
            </a:p>
            <a:p>
              <a:pPr>
                <a:tabLst>
                  <a:tab pos="627063" algn="l"/>
                  <a:tab pos="860425" algn="l"/>
                </a:tabLst>
              </a:pPr>
              <a:r>
                <a:rPr lang="en-US" sz="1800" b="1" dirty="0" smtClean="0"/>
                <a:t>Black 	=	0/20/80 PZT</a:t>
              </a:r>
              <a:endParaRPr lang="en-US" sz="1800" b="1" dirty="0"/>
            </a:p>
          </p:txBody>
        </p:sp>
        <p:cxnSp>
          <p:nvCxnSpPr>
            <p:cNvPr id="8" name="Straight Connector 7"/>
            <p:cNvCxnSpPr/>
            <p:nvPr/>
          </p:nvCxnSpPr>
          <p:spPr bwMode="auto">
            <a:xfrm>
              <a:off x="6983104" y="2590800"/>
              <a:ext cx="0" cy="3352800"/>
            </a:xfrm>
            <a:prstGeom prst="line">
              <a:avLst/>
            </a:prstGeom>
            <a:solidFill>
              <a:schemeClr val="accent1"/>
            </a:solidFill>
            <a:ln w="19050" cap="flat" cmpd="sng" algn="ctr">
              <a:solidFill>
                <a:schemeClr val="tx1">
                  <a:lumMod val="85000"/>
                  <a:lumOff val="15000"/>
                </a:schemeClr>
              </a:solidFill>
              <a:prstDash val="dash"/>
              <a:round/>
              <a:headEnd type="none" w="med" len="med"/>
              <a:tailEnd type="none" w="med" len="med"/>
            </a:ln>
            <a:effectLst/>
          </p:spPr>
        </p:cxnSp>
        <p:sp>
          <p:nvSpPr>
            <p:cNvPr id="9" name="TextBox 8"/>
            <p:cNvSpPr txBox="1"/>
            <p:nvPr/>
          </p:nvSpPr>
          <p:spPr>
            <a:xfrm>
              <a:off x="5998192" y="5562600"/>
              <a:ext cx="990600" cy="338554"/>
            </a:xfrm>
            <a:prstGeom prst="rect">
              <a:avLst/>
            </a:prstGeom>
            <a:noFill/>
            <a:ln>
              <a:solidFill>
                <a:schemeClr val="tx1">
                  <a:lumMod val="85000"/>
                  <a:lumOff val="15000"/>
                </a:schemeClr>
              </a:solidFill>
            </a:ln>
          </p:spPr>
          <p:txBody>
            <a:bodyPr wrap="square" rtlCol="0">
              <a:spAutoFit/>
            </a:bodyPr>
            <a:lstStyle/>
            <a:p>
              <a:pPr algn="ctr"/>
              <a:r>
                <a:rPr lang="en-US" sz="1600" dirty="0" smtClean="0"/>
                <a:t>30 years</a:t>
              </a:r>
              <a:endParaRPr lang="en-US" sz="16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57200"/>
            <a:ext cx="7772400" cy="685800"/>
          </a:xfrm>
        </p:spPr>
        <p:txBody>
          <a:bodyPr/>
          <a:lstStyle/>
          <a:p>
            <a:r>
              <a:rPr lang="en-US" dirty="0" smtClean="0">
                <a:solidFill>
                  <a:schemeClr val="tx1"/>
                </a:solidFill>
              </a:rPr>
              <a:t>Example: </a:t>
            </a:r>
            <a:r>
              <a:rPr lang="en-US" i="1" dirty="0" smtClean="0">
                <a:solidFill>
                  <a:schemeClr val="accent2"/>
                </a:solidFill>
              </a:rPr>
              <a:t>Ferroelectric Memory</a:t>
            </a:r>
            <a:endParaRPr lang="en-US" i="1" dirty="0" smtClean="0"/>
          </a:p>
        </p:txBody>
      </p:sp>
      <p:sp>
        <p:nvSpPr>
          <p:cNvPr id="5" name="Rectangle 3"/>
          <p:cNvSpPr txBox="1">
            <a:spLocks noChangeArrowheads="1"/>
          </p:cNvSpPr>
          <p:nvPr/>
        </p:nvSpPr>
        <p:spPr bwMode="auto">
          <a:xfrm>
            <a:off x="685800" y="12192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smtClean="0">
                <a:latin typeface="+mn-lt"/>
              </a:rPr>
              <a:t>A ferroelectric capacitor in a classic RC circuit exhibits extraordinary electrical properties. </a:t>
            </a: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p:txBody>
      </p:sp>
      <p:pic>
        <p:nvPicPr>
          <p:cNvPr id="6" name="Picture 6"/>
          <p:cNvPicPr>
            <a:picLocks noChangeAspect="1" noChangeArrowheads="1"/>
          </p:cNvPicPr>
          <p:nvPr/>
        </p:nvPicPr>
        <p:blipFill>
          <a:blip r:embed="rId2" cstate="print"/>
          <a:srcRect/>
          <a:stretch>
            <a:fillRect/>
          </a:stretch>
        </p:blipFill>
        <p:spPr bwMode="auto">
          <a:xfrm>
            <a:off x="685800" y="2590800"/>
            <a:ext cx="7775575" cy="3911600"/>
          </a:xfrm>
          <a:prstGeom prst="rect">
            <a:avLst/>
          </a:prstGeom>
          <a:noFill/>
          <a:ln w="9525">
            <a:noFill/>
            <a:miter lim="800000"/>
            <a:headEnd/>
            <a:tailEnd/>
          </a:ln>
          <a:effectLst/>
        </p:spPr>
      </p:pic>
      <p:sp>
        <p:nvSpPr>
          <p:cNvPr id="8" name="Rectangle 3"/>
          <p:cNvSpPr txBox="1">
            <a:spLocks noChangeArrowheads="1"/>
          </p:cNvSpPr>
          <p:nvPr/>
        </p:nvSpPr>
        <p:spPr bwMode="auto">
          <a:xfrm>
            <a:off x="3962400" y="1752600"/>
            <a:ext cx="45085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ts val="0"/>
              </a:spcBef>
              <a:spcAft>
                <a:spcPct val="0"/>
              </a:spcAft>
              <a:buClrTx/>
              <a:buSzTx/>
              <a:buFontTx/>
              <a:buNone/>
              <a:tabLst/>
              <a:defRPr/>
            </a:pPr>
            <a:r>
              <a:rPr lang="en-US" sz="1800" kern="0" dirty="0" smtClean="0">
                <a:latin typeface="+mn-lt"/>
              </a:rPr>
              <a:t>C = 400 µm</a:t>
            </a:r>
            <a:r>
              <a:rPr lang="en-US" sz="1800" kern="0" baseline="30000" dirty="0" smtClean="0">
                <a:latin typeface="+mn-lt"/>
              </a:rPr>
              <a:t>2</a:t>
            </a:r>
            <a:r>
              <a:rPr lang="en-US" sz="1800" kern="0" dirty="0" smtClean="0">
                <a:latin typeface="+mn-lt"/>
              </a:rPr>
              <a:t> 2600Å-thick 20/80 PZT</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0" cap="none" spc="0" normalizeH="0" noProof="0" dirty="0" smtClean="0">
                <a:ln>
                  <a:noFill/>
                </a:ln>
                <a:solidFill>
                  <a:schemeClr val="tx1"/>
                </a:solidFill>
                <a:effectLst/>
                <a:uLnTx/>
                <a:uFillTx/>
                <a:latin typeface="+mn-lt"/>
                <a:ea typeface="+mn-ea"/>
                <a:cs typeface="+mn-cs"/>
              </a:rPr>
              <a:t>R =  15M</a:t>
            </a:r>
            <a:r>
              <a:rPr kumimoji="0" lang="en-US" sz="1800" b="0" i="0" u="none" strike="noStrike" kern="0" cap="none" spc="0" normalizeH="0" noProof="0" dirty="0" smtClean="0">
                <a:ln>
                  <a:noFill/>
                </a:ln>
                <a:solidFill>
                  <a:schemeClr val="tx1"/>
                </a:solidFill>
                <a:effectLst/>
                <a:uLnTx/>
                <a:uFillTx/>
                <a:latin typeface="+mn-lt"/>
                <a:ea typeface="+mn-ea"/>
                <a:cs typeface="+mn-cs"/>
                <a:sym typeface="Symbol"/>
              </a:rPr>
              <a:t></a:t>
            </a:r>
          </a:p>
          <a:p>
            <a:pPr marL="0" marR="0" lvl="0" indent="0" algn="just" defTabSz="914400" rtl="0" eaLnBrk="0" fontAlgn="base" latinLnBrk="0" hangingPunct="0">
              <a:lnSpc>
                <a:spcPct val="100000"/>
              </a:lnSpc>
              <a:spcBef>
                <a:spcPts val="0"/>
              </a:spcBef>
              <a:spcAft>
                <a:spcPct val="0"/>
              </a:spcAft>
              <a:buClrTx/>
              <a:buSzTx/>
              <a:buFontTx/>
              <a:buNone/>
              <a:tabLst/>
              <a:defRPr/>
            </a:pPr>
            <a:r>
              <a:rPr lang="en-US" i="1" kern="0" dirty="0" smtClean="0">
                <a:solidFill>
                  <a:srgbClr val="009900"/>
                </a:solidFill>
                <a:latin typeface="+mn-lt"/>
                <a:sym typeface="Symbol"/>
              </a:rPr>
              <a:t>Measured</a:t>
            </a:r>
            <a:endParaRPr kumimoji="0" lang="en-US" sz="2400" b="0" i="1" u="none" strike="noStrike" kern="0" cap="none" spc="0" normalizeH="0" noProof="0" dirty="0" smtClean="0">
              <a:ln>
                <a:noFill/>
              </a:ln>
              <a:solidFill>
                <a:srgbClr val="009900"/>
              </a:solidFill>
              <a:effectLst/>
              <a:uLnTx/>
              <a:uFillTx/>
              <a:latin typeface="+mn-lt"/>
              <a:ea typeface="+mn-ea"/>
              <a:cs typeface="+mn-cs"/>
            </a:endParaRPr>
          </a:p>
        </p:txBody>
      </p:sp>
      <p:sp>
        <p:nvSpPr>
          <p:cNvPr id="10" name="Freeform 9"/>
          <p:cNvSpPr/>
          <p:nvPr/>
        </p:nvSpPr>
        <p:spPr bwMode="auto">
          <a:xfrm>
            <a:off x="2503918" y="5341121"/>
            <a:ext cx="1803162" cy="205100"/>
          </a:xfrm>
          <a:custGeom>
            <a:avLst/>
            <a:gdLst>
              <a:gd name="connsiteX0" fmla="*/ 1803162 w 1803162"/>
              <a:gd name="connsiteY0" fmla="*/ 205100 h 205100"/>
              <a:gd name="connsiteX1" fmla="*/ 42729 w 1803162"/>
              <a:gd name="connsiteY1" fmla="*/ 170916 h 205100"/>
              <a:gd name="connsiteX2" fmla="*/ 0 w 1803162"/>
              <a:gd name="connsiteY2" fmla="*/ 0 h 205100"/>
            </a:gdLst>
            <a:ahLst/>
            <a:cxnLst>
              <a:cxn ang="0">
                <a:pos x="connsiteX0" y="connsiteY0"/>
              </a:cxn>
              <a:cxn ang="0">
                <a:pos x="connsiteX1" y="connsiteY1"/>
              </a:cxn>
              <a:cxn ang="0">
                <a:pos x="connsiteX2" y="connsiteY2"/>
              </a:cxn>
            </a:cxnLst>
            <a:rect l="l" t="t" r="r" b="b"/>
            <a:pathLst>
              <a:path w="1803162" h="205100">
                <a:moveTo>
                  <a:pt x="1803162" y="205100"/>
                </a:moveTo>
                <a:lnTo>
                  <a:pt x="42729" y="170916"/>
                </a:lnTo>
                <a:lnTo>
                  <a:pt x="0" y="0"/>
                </a:lnTo>
              </a:path>
            </a:pathLst>
          </a:custGeom>
          <a:noFill/>
          <a:ln w="12700" cap="flat" cmpd="sng" algn="ctr">
            <a:solidFill>
              <a:schemeClr val="tx1"/>
            </a:solidFill>
            <a:prstDash val="sysDash"/>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1676400" y="3657600"/>
            <a:ext cx="685800" cy="461665"/>
          </a:xfrm>
          <a:prstGeom prst="rect">
            <a:avLst/>
          </a:prstGeom>
          <a:noFill/>
        </p:spPr>
        <p:txBody>
          <a:bodyPr wrap="square" rtlCol="0">
            <a:spAutoFit/>
          </a:bodyPr>
          <a:lstStyle/>
          <a:p>
            <a:r>
              <a:rPr lang="en-US" dirty="0" smtClean="0">
                <a:solidFill>
                  <a:srgbClr val="0000FF"/>
                </a:solidFill>
              </a:rPr>
              <a:t>UP</a:t>
            </a:r>
            <a:endParaRPr lang="en-US" dirty="0">
              <a:solidFill>
                <a:srgbClr val="0000FF"/>
              </a:solidFill>
            </a:endParaRPr>
          </a:p>
        </p:txBody>
      </p:sp>
      <p:sp>
        <p:nvSpPr>
          <p:cNvPr id="12" name="TextBox 11"/>
          <p:cNvSpPr txBox="1"/>
          <p:nvPr/>
        </p:nvSpPr>
        <p:spPr>
          <a:xfrm>
            <a:off x="3352800" y="4114800"/>
            <a:ext cx="1143000" cy="461665"/>
          </a:xfrm>
          <a:prstGeom prst="rect">
            <a:avLst/>
          </a:prstGeom>
          <a:noFill/>
        </p:spPr>
        <p:txBody>
          <a:bodyPr wrap="square" rtlCol="0">
            <a:spAutoFit/>
          </a:bodyPr>
          <a:lstStyle/>
          <a:p>
            <a:r>
              <a:rPr lang="en-US" dirty="0" smtClean="0">
                <a:solidFill>
                  <a:srgbClr val="FF0000"/>
                </a:solidFill>
              </a:rPr>
              <a:t>DOWN</a:t>
            </a:r>
            <a:endParaRPr lang="en-US" dirty="0">
              <a:solidFill>
                <a:srgbClr val="FF0000"/>
              </a:solidFill>
            </a:endParaRPr>
          </a:p>
        </p:txBody>
      </p:sp>
      <p:sp>
        <p:nvSpPr>
          <p:cNvPr id="9" name="TextBox 8"/>
          <p:cNvSpPr txBox="1"/>
          <p:nvPr/>
        </p:nvSpPr>
        <p:spPr>
          <a:xfrm>
            <a:off x="3733800" y="5334000"/>
            <a:ext cx="1981200" cy="307777"/>
          </a:xfrm>
          <a:prstGeom prst="rect">
            <a:avLst/>
          </a:prstGeom>
          <a:solidFill>
            <a:schemeClr val="bg1"/>
          </a:solidFill>
          <a:ln>
            <a:solidFill>
              <a:schemeClr val="tx1"/>
            </a:solidFill>
          </a:ln>
        </p:spPr>
        <p:txBody>
          <a:bodyPr wrap="square" rtlCol="0">
            <a:spAutoFit/>
          </a:bodyPr>
          <a:lstStyle/>
          <a:p>
            <a:pPr algn="ctr"/>
            <a:r>
              <a:rPr lang="en-US" sz="1400" dirty="0" smtClean="0"/>
              <a:t>The “Shelf” Voltage.</a:t>
            </a:r>
            <a:endParaRPr lang="en-US" sz="1400" dirty="0"/>
          </a:p>
        </p:txBody>
      </p:sp>
      <p:grpSp>
        <p:nvGrpSpPr>
          <p:cNvPr id="34" name="Group 33"/>
          <p:cNvGrpSpPr/>
          <p:nvPr/>
        </p:nvGrpSpPr>
        <p:grpSpPr>
          <a:xfrm>
            <a:off x="6172200" y="3429000"/>
            <a:ext cx="1752600" cy="2286000"/>
            <a:chOff x="6172200" y="3429000"/>
            <a:chExt cx="1752600" cy="2286000"/>
          </a:xfrm>
        </p:grpSpPr>
        <p:grpSp>
          <p:nvGrpSpPr>
            <p:cNvPr id="13" name="Group 12"/>
            <p:cNvGrpSpPr/>
            <p:nvPr/>
          </p:nvGrpSpPr>
          <p:grpSpPr>
            <a:xfrm>
              <a:off x="6477000" y="3581400"/>
              <a:ext cx="1447800" cy="2042823"/>
              <a:chOff x="6390034" y="4129377"/>
              <a:chExt cx="1534766" cy="2119023"/>
            </a:xfrm>
          </p:grpSpPr>
          <p:grpSp>
            <p:nvGrpSpPr>
              <p:cNvPr id="14" name="Group 47"/>
              <p:cNvGrpSpPr/>
              <p:nvPr/>
            </p:nvGrpSpPr>
            <p:grpSpPr>
              <a:xfrm>
                <a:off x="6442561" y="4129377"/>
                <a:ext cx="1482239" cy="2119023"/>
                <a:chOff x="6442561" y="4129377"/>
                <a:chExt cx="1482239" cy="2119023"/>
              </a:xfrm>
            </p:grpSpPr>
            <p:sp>
              <p:nvSpPr>
                <p:cNvPr id="22" name="Line 23"/>
                <p:cNvSpPr>
                  <a:spLocks noChangeShapeType="1"/>
                </p:cNvSpPr>
                <p:nvPr/>
              </p:nvSpPr>
              <p:spPr bwMode="auto">
                <a:xfrm flipV="1">
                  <a:off x="6713159" y="5264956"/>
                  <a:ext cx="0" cy="252763"/>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9"/>
                <p:cNvSpPr>
                  <a:spLocks noChangeShapeType="1"/>
                </p:cNvSpPr>
                <p:nvPr/>
              </p:nvSpPr>
              <p:spPr bwMode="auto">
                <a:xfrm flipH="1" flipV="1">
                  <a:off x="6714508" y="4129377"/>
                  <a:ext cx="0" cy="320082"/>
                </a:xfrm>
                <a:prstGeom prst="line">
                  <a:avLst/>
                </a:prstGeom>
                <a:noFill/>
                <a:ln w="31750">
                  <a:solidFill>
                    <a:srgbClr val="0000FF"/>
                  </a:solidFill>
                  <a:round/>
                  <a:headEnd type="none"/>
                  <a:tailEnd type="diamond" w="lg" len="med"/>
                </a:ln>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rot="5400000">
                  <a:off x="6340048" y="4701835"/>
                  <a:ext cx="743047" cy="123801"/>
                </a:xfrm>
                <a:custGeom>
                  <a:avLst/>
                  <a:gdLst/>
                  <a:ahLst/>
                  <a:cxnLst>
                    <a:cxn ang="0">
                      <a:pos x="0" y="98"/>
                    </a:cxn>
                    <a:cxn ang="0">
                      <a:pos x="112" y="90"/>
                    </a:cxn>
                    <a:cxn ang="0">
                      <a:pos x="202" y="0"/>
                    </a:cxn>
                    <a:cxn ang="0">
                      <a:pos x="397" y="195"/>
                    </a:cxn>
                    <a:cxn ang="0">
                      <a:pos x="592" y="0"/>
                    </a:cxn>
                    <a:cxn ang="0">
                      <a:pos x="787" y="195"/>
                    </a:cxn>
                    <a:cxn ang="0">
                      <a:pos x="982" y="0"/>
                    </a:cxn>
                    <a:cxn ang="0">
                      <a:pos x="1080" y="98"/>
                    </a:cxn>
                    <a:cxn ang="0">
                      <a:pos x="1170" y="98"/>
                    </a:cxn>
                  </a:cxnLst>
                  <a:rect l="0" t="0" r="r" b="b"/>
                  <a:pathLst>
                    <a:path w="1170" h="195">
                      <a:moveTo>
                        <a:pt x="0" y="98"/>
                      </a:moveTo>
                      <a:lnTo>
                        <a:pt x="112" y="90"/>
                      </a:lnTo>
                      <a:lnTo>
                        <a:pt x="202" y="0"/>
                      </a:lnTo>
                      <a:lnTo>
                        <a:pt x="397" y="195"/>
                      </a:lnTo>
                      <a:lnTo>
                        <a:pt x="592" y="0"/>
                      </a:lnTo>
                      <a:lnTo>
                        <a:pt x="787" y="195"/>
                      </a:lnTo>
                      <a:lnTo>
                        <a:pt x="982" y="0"/>
                      </a:lnTo>
                      <a:lnTo>
                        <a:pt x="1080" y="98"/>
                      </a:lnTo>
                      <a:lnTo>
                        <a:pt x="1170" y="98"/>
                      </a:lnTo>
                    </a:path>
                  </a:pathLst>
                </a:custGeom>
                <a:noFill/>
                <a:ln w="317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AutoShape 3"/>
                <p:cNvSpPr>
                  <a:spLocks noChangeShapeType="1"/>
                </p:cNvSpPr>
                <p:nvPr/>
              </p:nvSpPr>
              <p:spPr bwMode="auto">
                <a:xfrm flipV="1">
                  <a:off x="6713160" y="5087768"/>
                  <a:ext cx="0" cy="274991"/>
                </a:xfrm>
                <a:prstGeom prst="straightConnector1">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AutoShape 2"/>
                <p:cNvSpPr>
                  <a:spLocks noChangeShapeType="1"/>
                </p:cNvSpPr>
                <p:nvPr/>
              </p:nvSpPr>
              <p:spPr bwMode="auto">
                <a:xfrm>
                  <a:off x="6713316" y="5804142"/>
                  <a:ext cx="0" cy="282612"/>
                </a:xfrm>
                <a:prstGeom prst="straightConnector1">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6442561" y="6096000"/>
                  <a:ext cx="533400" cy="152400"/>
                  <a:chOff x="3235656" y="5791200"/>
                  <a:chExt cx="533400" cy="152400"/>
                </a:xfrm>
              </p:grpSpPr>
              <p:cxnSp>
                <p:nvCxnSpPr>
                  <p:cNvPr id="30" name="Straight Connector 29"/>
                  <p:cNvCxnSpPr/>
                  <p:nvPr/>
                </p:nvCxnSpPr>
                <p:spPr bwMode="auto">
                  <a:xfrm>
                    <a:off x="3235656" y="5791200"/>
                    <a:ext cx="533400" cy="0"/>
                  </a:xfrm>
                  <a:prstGeom prst="line">
                    <a:avLst/>
                  </a:prstGeom>
                  <a:solidFill>
                    <a:schemeClr val="accent1"/>
                  </a:solidFill>
                  <a:ln w="31750" cap="flat" cmpd="sng" algn="ctr">
                    <a:solidFill>
                      <a:srgbClr val="0000FF"/>
                    </a:solidFill>
                    <a:prstDash val="solid"/>
                    <a:round/>
                    <a:headEnd type="none" w="med" len="med"/>
                    <a:tailEnd type="none" w="med" len="med"/>
                  </a:ln>
                  <a:effectLst/>
                </p:spPr>
              </p:cxnSp>
              <p:cxnSp>
                <p:nvCxnSpPr>
                  <p:cNvPr id="31" name="Straight Connector 30"/>
                  <p:cNvCxnSpPr/>
                  <p:nvPr/>
                </p:nvCxnSpPr>
                <p:spPr bwMode="auto">
                  <a:xfrm>
                    <a:off x="3276600" y="5867400"/>
                    <a:ext cx="457200" cy="0"/>
                  </a:xfrm>
                  <a:prstGeom prst="line">
                    <a:avLst/>
                  </a:prstGeom>
                  <a:solidFill>
                    <a:schemeClr val="accent1"/>
                  </a:solidFill>
                  <a:ln w="3175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a:off x="3393744" y="5943600"/>
                    <a:ext cx="228600" cy="0"/>
                  </a:xfrm>
                  <a:prstGeom prst="line">
                    <a:avLst/>
                  </a:prstGeom>
                  <a:solidFill>
                    <a:schemeClr val="accent1"/>
                  </a:solidFill>
                  <a:ln w="31750" cap="flat" cmpd="sng" algn="ctr">
                    <a:solidFill>
                      <a:srgbClr val="0000FF"/>
                    </a:solidFill>
                    <a:prstDash val="solid"/>
                    <a:round/>
                    <a:headEnd type="none" w="med" len="med"/>
                    <a:tailEnd type="none" w="med" len="med"/>
                  </a:ln>
                  <a:effectLst/>
                </p:spPr>
              </p:cxnSp>
            </p:grpSp>
            <p:cxnSp>
              <p:nvCxnSpPr>
                <p:cNvPr id="28" name="Straight Connector 27"/>
                <p:cNvCxnSpPr/>
                <p:nvPr/>
              </p:nvCxnSpPr>
              <p:spPr bwMode="auto">
                <a:xfrm>
                  <a:off x="6705600" y="5257800"/>
                  <a:ext cx="381000" cy="0"/>
                </a:xfrm>
                <a:prstGeom prst="line">
                  <a:avLst/>
                </a:prstGeom>
                <a:solidFill>
                  <a:schemeClr val="accent1"/>
                </a:solidFill>
                <a:ln w="31750" cap="flat" cmpd="sng" algn="ctr">
                  <a:solidFill>
                    <a:srgbClr val="0000FF"/>
                  </a:solidFill>
                  <a:prstDash val="solid"/>
                  <a:round/>
                  <a:headEnd type="none" w="med" len="med"/>
                  <a:tailEnd type="diamond" w="lg" len="med"/>
                </a:ln>
                <a:effectLst/>
              </p:spPr>
            </p:cxnSp>
            <p:sp>
              <p:nvSpPr>
                <p:cNvPr id="29" name="TextBox 28"/>
                <p:cNvSpPr txBox="1"/>
                <p:nvPr/>
              </p:nvSpPr>
              <p:spPr>
                <a:xfrm>
                  <a:off x="7086600" y="4953000"/>
                  <a:ext cx="838200" cy="457200"/>
                </a:xfrm>
                <a:prstGeom prst="rect">
                  <a:avLst/>
                </a:prstGeom>
                <a:noFill/>
              </p:spPr>
              <p:txBody>
                <a:bodyPr wrap="square" rtlCol="0">
                  <a:spAutoFit/>
                </a:bodyPr>
                <a:lstStyle/>
                <a:p>
                  <a:r>
                    <a:rPr lang="en-US" dirty="0" smtClean="0">
                      <a:solidFill>
                        <a:srgbClr val="0000FF"/>
                      </a:solidFill>
                    </a:rPr>
                    <a:t>V</a:t>
                  </a:r>
                  <a:r>
                    <a:rPr lang="en-US" baseline="-25000" dirty="0" smtClean="0">
                      <a:solidFill>
                        <a:srgbClr val="0000FF"/>
                      </a:solidFill>
                    </a:rPr>
                    <a:t>out</a:t>
                  </a:r>
                  <a:endParaRPr lang="en-US" dirty="0">
                    <a:solidFill>
                      <a:srgbClr val="0000FF"/>
                    </a:solidFill>
                  </a:endParaRPr>
                </a:p>
              </p:txBody>
            </p:sp>
          </p:grpSp>
          <p:grpSp>
            <p:nvGrpSpPr>
              <p:cNvPr id="15" name="Group 46"/>
              <p:cNvGrpSpPr/>
              <p:nvPr/>
            </p:nvGrpSpPr>
            <p:grpSpPr>
              <a:xfrm>
                <a:off x="6390034" y="5410200"/>
                <a:ext cx="682918" cy="393942"/>
                <a:chOff x="6390034" y="5410200"/>
                <a:chExt cx="682918" cy="393942"/>
              </a:xfrm>
            </p:grpSpPr>
            <p:sp>
              <p:nvSpPr>
                <p:cNvPr id="16" name="Line 24"/>
                <p:cNvSpPr>
                  <a:spLocks noChangeShapeType="1"/>
                </p:cNvSpPr>
                <p:nvPr/>
              </p:nvSpPr>
              <p:spPr bwMode="auto">
                <a:xfrm flipV="1">
                  <a:off x="6713159" y="5611712"/>
                  <a:ext cx="0" cy="19243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22"/>
                <p:cNvSpPr>
                  <a:spLocks noChangeShapeType="1"/>
                </p:cNvSpPr>
                <p:nvPr/>
              </p:nvSpPr>
              <p:spPr bwMode="auto">
                <a:xfrm>
                  <a:off x="6400800" y="5611712"/>
                  <a:ext cx="63995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21"/>
                <p:cNvSpPr>
                  <a:spLocks noChangeShapeType="1"/>
                </p:cNvSpPr>
                <p:nvPr/>
              </p:nvSpPr>
              <p:spPr bwMode="auto">
                <a:xfrm>
                  <a:off x="6400800" y="5520260"/>
                  <a:ext cx="63995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9"/>
                <p:cNvSpPr>
                  <a:spLocks noChangeShapeType="1"/>
                </p:cNvSpPr>
                <p:nvPr/>
              </p:nvSpPr>
              <p:spPr bwMode="auto">
                <a:xfrm>
                  <a:off x="6872966" y="5414962"/>
                  <a:ext cx="19998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flipV="1">
                  <a:off x="6580497" y="5410200"/>
                  <a:ext cx="304800" cy="30480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a:off x="6390034" y="5710238"/>
                  <a:ext cx="19998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3" name="Rectangle 32"/>
            <p:cNvSpPr/>
            <p:nvPr/>
          </p:nvSpPr>
          <p:spPr bwMode="auto">
            <a:xfrm>
              <a:off x="6172200" y="3429000"/>
              <a:ext cx="1676400" cy="22860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7772400" cy="685800"/>
          </a:xfrm>
        </p:spPr>
        <p:txBody>
          <a:bodyPr/>
          <a:lstStyle/>
          <a:p>
            <a:r>
              <a:rPr lang="en-US" i="1" dirty="0" smtClean="0">
                <a:solidFill>
                  <a:srgbClr val="0000FF"/>
                </a:solidFill>
              </a:rPr>
              <a:t>Test Circuit</a:t>
            </a:r>
          </a:p>
        </p:txBody>
      </p:sp>
      <p:sp>
        <p:nvSpPr>
          <p:cNvPr id="5" name="Rectangle 3"/>
          <p:cNvSpPr txBox="1">
            <a:spLocks noChangeArrowheads="1"/>
          </p:cNvSpPr>
          <p:nvPr/>
        </p:nvSpPr>
        <p:spPr bwMode="auto">
          <a:xfrm>
            <a:off x="685800" y="9906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spcBef>
                <a:spcPct val="20000"/>
              </a:spcBef>
              <a:defRPr/>
            </a:pPr>
            <a:r>
              <a:rPr lang="en-US" sz="2000" kern="0" dirty="0" smtClean="0"/>
              <a:t>Testing l</a:t>
            </a:r>
            <a:r>
              <a:rPr lang="en-US" sz="2000" kern="0" dirty="0" smtClean="0">
                <a:latin typeface="+mn-lt"/>
              </a:rPr>
              <a:t>ong term reliability of this memory circuit requires an </a:t>
            </a:r>
            <a:r>
              <a:rPr lang="en-US" sz="2000" i="1" kern="0" dirty="0" smtClean="0">
                <a:latin typeface="+mn-lt"/>
              </a:rPr>
              <a:t>asynchronous</a:t>
            </a:r>
            <a:r>
              <a:rPr lang="en-US" sz="2000" kern="0" dirty="0" smtClean="0">
                <a:latin typeface="+mn-lt"/>
              </a:rPr>
              <a:t> voltage pulse from the I</a:t>
            </a:r>
            <a:r>
              <a:rPr lang="en-US" sz="2000" kern="0" baseline="30000" dirty="0" smtClean="0">
                <a:latin typeface="+mn-lt"/>
              </a:rPr>
              <a:t>2</a:t>
            </a:r>
            <a:r>
              <a:rPr lang="en-US" sz="2000" kern="0" dirty="0" smtClean="0">
                <a:latin typeface="+mn-lt"/>
              </a:rPr>
              <a:t>C DAC to set the DOWN state but </a:t>
            </a:r>
            <a:r>
              <a:rPr lang="en-US" sz="2000" i="1" kern="0" dirty="0" smtClean="0">
                <a:latin typeface="+mn-lt"/>
              </a:rPr>
              <a:t>synchronous</a:t>
            </a:r>
            <a:r>
              <a:rPr lang="en-US" sz="2000" kern="0" dirty="0" smtClean="0">
                <a:latin typeface="+mn-lt"/>
              </a:rPr>
              <a:t> writes and reads to determine the  memory state.</a:t>
            </a: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p:txBody>
      </p:sp>
      <p:sp>
        <p:nvSpPr>
          <p:cNvPr id="5182" name="Rectangle 6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5" name="Group 84"/>
          <p:cNvGrpSpPr/>
          <p:nvPr/>
        </p:nvGrpSpPr>
        <p:grpSpPr>
          <a:xfrm>
            <a:off x="762000" y="2098344"/>
            <a:ext cx="7772400" cy="4353831"/>
            <a:chOff x="762000" y="2098344"/>
            <a:chExt cx="7772400" cy="4353831"/>
          </a:xfrm>
        </p:grpSpPr>
        <p:grpSp>
          <p:nvGrpSpPr>
            <p:cNvPr id="88" name="Group 87"/>
            <p:cNvGrpSpPr/>
            <p:nvPr/>
          </p:nvGrpSpPr>
          <p:grpSpPr>
            <a:xfrm>
              <a:off x="4229104" y="5105400"/>
              <a:ext cx="304800" cy="304800"/>
              <a:chOff x="4191000" y="5334000"/>
              <a:chExt cx="304800" cy="304800"/>
            </a:xfrm>
          </p:grpSpPr>
          <p:cxnSp>
            <p:nvCxnSpPr>
              <p:cNvPr id="76" name="Straight Connector 75"/>
              <p:cNvCxnSpPr/>
              <p:nvPr/>
            </p:nvCxnSpPr>
            <p:spPr bwMode="auto">
              <a:xfrm>
                <a:off x="4343400" y="5334000"/>
                <a:ext cx="0" cy="228600"/>
              </a:xfrm>
              <a:prstGeom prst="line">
                <a:avLst/>
              </a:prstGeom>
              <a:solidFill>
                <a:schemeClr val="accent1"/>
              </a:solidFill>
              <a:ln w="19050" cap="flat" cmpd="sng" algn="ctr">
                <a:solidFill>
                  <a:schemeClr val="accent3">
                    <a:lumMod val="50000"/>
                  </a:schemeClr>
                </a:solidFill>
                <a:prstDash val="sysDash"/>
                <a:round/>
                <a:headEnd type="none" w="med" len="med"/>
                <a:tailEnd type="none" w="med" len="med"/>
              </a:ln>
              <a:effectLst/>
            </p:spPr>
          </p:cxnSp>
          <p:cxnSp>
            <p:nvCxnSpPr>
              <p:cNvPr id="83" name="Straight Connector 82"/>
              <p:cNvCxnSpPr/>
              <p:nvPr/>
            </p:nvCxnSpPr>
            <p:spPr bwMode="auto">
              <a:xfrm>
                <a:off x="4191000" y="5562600"/>
                <a:ext cx="304800" cy="0"/>
              </a:xfrm>
              <a:prstGeom prst="line">
                <a:avLst/>
              </a:prstGeom>
              <a:solidFill>
                <a:schemeClr val="accent1"/>
              </a:solidFill>
              <a:ln w="19050" cap="flat" cmpd="sng" algn="ctr">
                <a:solidFill>
                  <a:schemeClr val="accent3">
                    <a:lumMod val="50000"/>
                  </a:schemeClr>
                </a:solidFill>
                <a:prstDash val="sysDash"/>
                <a:round/>
                <a:headEnd type="none" w="med" len="med"/>
                <a:tailEnd type="none" w="med" len="med"/>
              </a:ln>
              <a:effectLst/>
            </p:spPr>
          </p:cxnSp>
          <p:cxnSp>
            <p:nvCxnSpPr>
              <p:cNvPr id="84" name="Straight Connector 83"/>
              <p:cNvCxnSpPr/>
              <p:nvPr/>
            </p:nvCxnSpPr>
            <p:spPr bwMode="auto">
              <a:xfrm>
                <a:off x="4267200" y="5600704"/>
                <a:ext cx="152400" cy="0"/>
              </a:xfrm>
              <a:prstGeom prst="line">
                <a:avLst/>
              </a:prstGeom>
              <a:solidFill>
                <a:schemeClr val="accent1"/>
              </a:solidFill>
              <a:ln w="19050" cap="flat" cmpd="sng" algn="ctr">
                <a:solidFill>
                  <a:schemeClr val="accent3">
                    <a:lumMod val="50000"/>
                  </a:schemeClr>
                </a:solidFill>
                <a:prstDash val="sysDash"/>
                <a:round/>
                <a:headEnd type="none" w="med" len="med"/>
                <a:tailEnd type="none" w="med" len="med"/>
              </a:ln>
              <a:effectLst/>
            </p:spPr>
          </p:cxnSp>
          <p:cxnSp>
            <p:nvCxnSpPr>
              <p:cNvPr id="86" name="Straight Connector 85"/>
              <p:cNvCxnSpPr/>
              <p:nvPr/>
            </p:nvCxnSpPr>
            <p:spPr bwMode="auto">
              <a:xfrm>
                <a:off x="4305296" y="5638800"/>
                <a:ext cx="76200" cy="0"/>
              </a:xfrm>
              <a:prstGeom prst="line">
                <a:avLst/>
              </a:prstGeom>
              <a:solidFill>
                <a:schemeClr val="accent1"/>
              </a:solidFill>
              <a:ln w="19050" cap="flat" cmpd="sng" algn="ctr">
                <a:solidFill>
                  <a:schemeClr val="accent3">
                    <a:lumMod val="50000"/>
                  </a:schemeClr>
                </a:solidFill>
                <a:prstDash val="sysDash"/>
                <a:round/>
                <a:headEnd type="none" w="med" len="med"/>
                <a:tailEnd type="none" w="med" len="med"/>
              </a:ln>
              <a:effectLst/>
            </p:spPr>
          </p:cxnSp>
        </p:grpSp>
        <p:grpSp>
          <p:nvGrpSpPr>
            <p:cNvPr id="5179" name="Group 59"/>
            <p:cNvGrpSpPr>
              <a:grpSpLocks/>
            </p:cNvGrpSpPr>
            <p:nvPr/>
          </p:nvGrpSpPr>
          <p:grpSpPr bwMode="auto">
            <a:xfrm>
              <a:off x="5510787" y="3768357"/>
              <a:ext cx="317082" cy="160068"/>
              <a:chOff x="7395" y="11960"/>
              <a:chExt cx="418" cy="223"/>
            </a:xfrm>
          </p:grpSpPr>
          <p:sp>
            <p:nvSpPr>
              <p:cNvPr id="5181" name="AutoShape 61"/>
              <p:cNvSpPr>
                <a:spLocks noChangeShapeType="1"/>
              </p:cNvSpPr>
              <p:nvPr/>
            </p:nvSpPr>
            <p:spPr bwMode="auto">
              <a:xfrm flipV="1">
                <a:off x="7613" y="11963"/>
                <a:ext cx="0" cy="220"/>
              </a:xfrm>
              <a:prstGeom prst="straightConnector1">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80" name="AutoShape 60"/>
              <p:cNvSpPr>
                <a:spLocks noChangeShapeType="1"/>
              </p:cNvSpPr>
              <p:nvPr/>
            </p:nvSpPr>
            <p:spPr bwMode="auto">
              <a:xfrm>
                <a:off x="7395" y="11960"/>
                <a:ext cx="418" cy="0"/>
              </a:xfrm>
              <a:prstGeom prst="straightConnector1">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5176" name="Group 56"/>
            <p:cNvGrpSpPr>
              <a:grpSpLocks/>
            </p:cNvGrpSpPr>
            <p:nvPr/>
          </p:nvGrpSpPr>
          <p:grpSpPr bwMode="auto">
            <a:xfrm rot="10800000">
              <a:off x="5525200" y="4267223"/>
              <a:ext cx="317082" cy="160068"/>
              <a:chOff x="7395" y="11960"/>
              <a:chExt cx="418" cy="223"/>
            </a:xfrm>
          </p:grpSpPr>
          <p:sp>
            <p:nvSpPr>
              <p:cNvPr id="5178" name="AutoShape 58"/>
              <p:cNvSpPr>
                <a:spLocks noChangeShapeType="1"/>
              </p:cNvSpPr>
              <p:nvPr/>
            </p:nvSpPr>
            <p:spPr bwMode="auto">
              <a:xfrm flipV="1">
                <a:off x="7613" y="11963"/>
                <a:ext cx="0" cy="220"/>
              </a:xfrm>
              <a:prstGeom prst="straightConnector1">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77" name="AutoShape 57"/>
              <p:cNvSpPr>
                <a:spLocks noChangeShapeType="1"/>
              </p:cNvSpPr>
              <p:nvPr/>
            </p:nvSpPr>
            <p:spPr bwMode="auto">
              <a:xfrm>
                <a:off x="7395" y="11960"/>
                <a:ext cx="418" cy="0"/>
              </a:xfrm>
              <a:prstGeom prst="straightConnector1">
                <a:avLst/>
              </a:prstGeom>
              <a:no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5175" name="Text Box 55"/>
            <p:cNvSpPr txBox="1">
              <a:spLocks noChangeArrowheads="1"/>
            </p:cNvSpPr>
            <p:nvPr/>
          </p:nvSpPr>
          <p:spPr bwMode="auto">
            <a:xfrm>
              <a:off x="6528420" y="2286000"/>
              <a:ext cx="1091580" cy="247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DRIVE</a:t>
              </a:r>
              <a:endParaRPr kumimoji="0" lang="en-US" sz="1600" b="1" i="0" u="none" strike="noStrike" cap="none" normalizeH="0" baseline="0" dirty="0" smtClean="0">
                <a:ln>
                  <a:noFill/>
                </a:ln>
                <a:solidFill>
                  <a:srgbClr val="0000FF"/>
                </a:solidFill>
                <a:effectLst/>
                <a:latin typeface="Arial" pitchFamily="34" charset="0"/>
                <a:cs typeface="Arial" pitchFamily="34" charset="0"/>
              </a:endParaRPr>
            </a:p>
          </p:txBody>
        </p:sp>
        <p:sp>
          <p:nvSpPr>
            <p:cNvPr id="5174" name="Text Box 54"/>
            <p:cNvSpPr txBox="1">
              <a:spLocks noChangeArrowheads="1"/>
            </p:cNvSpPr>
            <p:nvPr/>
          </p:nvSpPr>
          <p:spPr bwMode="auto">
            <a:xfrm>
              <a:off x="6629400" y="4933961"/>
              <a:ext cx="1600200" cy="476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RETURN </a:t>
              </a:r>
            </a:p>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(Virtual Ground)</a:t>
              </a:r>
              <a:endParaRPr kumimoji="0" lang="en-US" sz="1400" b="1" i="0" u="none" strike="noStrike" cap="none" normalizeH="0" baseline="0" dirty="0" smtClean="0">
                <a:ln>
                  <a:noFill/>
                </a:ln>
                <a:solidFill>
                  <a:srgbClr val="0000FF"/>
                </a:solidFill>
                <a:effectLst/>
                <a:latin typeface="Arial" pitchFamily="34" charset="0"/>
                <a:cs typeface="Arial" pitchFamily="34" charset="0"/>
              </a:endParaRPr>
            </a:p>
          </p:txBody>
        </p:sp>
        <p:sp>
          <p:nvSpPr>
            <p:cNvPr id="5172" name="AutoShape 52"/>
            <p:cNvSpPr>
              <a:spLocks noChangeShapeType="1"/>
            </p:cNvSpPr>
            <p:nvPr/>
          </p:nvSpPr>
          <p:spPr bwMode="auto">
            <a:xfrm>
              <a:off x="6006182" y="4103566"/>
              <a:ext cx="594718" cy="0"/>
            </a:xfrm>
            <a:prstGeom prst="straightConnector1">
              <a:avLst/>
            </a:prstGeom>
            <a:noFill/>
            <a:ln w="22225">
              <a:solidFill>
                <a:srgbClr val="0000FF"/>
              </a:solidFill>
              <a:round/>
              <a:headEnd/>
              <a:tailEnd type="triangle" w="lg" len="lg"/>
            </a:ln>
          </p:spPr>
          <p:txBody>
            <a:bodyPr vert="horz" wrap="square" lIns="91440" tIns="45720" rIns="91440" bIns="45720" numCol="1" anchor="t" anchorCtr="0" compatLnSpc="1">
              <a:prstTxWarp prst="textNoShape">
                <a:avLst/>
              </a:prstTxWarp>
            </a:bodyPr>
            <a:lstStyle/>
            <a:p>
              <a:endParaRPr lang="en-US" sz="1100"/>
            </a:p>
          </p:txBody>
        </p:sp>
        <p:sp>
          <p:nvSpPr>
            <p:cNvPr id="5171" name="Text Box 51"/>
            <p:cNvSpPr txBox="1">
              <a:spLocks noChangeArrowheads="1"/>
            </p:cNvSpPr>
            <p:nvPr/>
          </p:nvSpPr>
          <p:spPr bwMode="auto">
            <a:xfrm>
              <a:off x="5247925" y="3800658"/>
              <a:ext cx="293566" cy="3007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170" name="Text Box 50"/>
            <p:cNvSpPr txBox="1">
              <a:spLocks noChangeArrowheads="1"/>
            </p:cNvSpPr>
            <p:nvPr/>
          </p:nvSpPr>
          <p:spPr bwMode="auto">
            <a:xfrm>
              <a:off x="5236944" y="4123664"/>
              <a:ext cx="293566" cy="3007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169" name="Freeform 49"/>
            <p:cNvSpPr>
              <a:spLocks/>
            </p:cNvSpPr>
            <p:nvPr/>
          </p:nvSpPr>
          <p:spPr bwMode="auto">
            <a:xfrm>
              <a:off x="5123917" y="4103566"/>
              <a:ext cx="1092338" cy="582848"/>
            </a:xfrm>
            <a:custGeom>
              <a:avLst/>
              <a:gdLst/>
              <a:ahLst/>
              <a:cxnLst>
                <a:cxn ang="0">
                  <a:pos x="1440" y="0"/>
                </a:cxn>
                <a:cxn ang="0">
                  <a:pos x="1440" y="812"/>
                </a:cxn>
                <a:cxn ang="0">
                  <a:pos x="0" y="812"/>
                </a:cxn>
                <a:cxn ang="0">
                  <a:pos x="0" y="236"/>
                </a:cxn>
                <a:cxn ang="0">
                  <a:pos x="230" y="236"/>
                </a:cxn>
              </a:cxnLst>
              <a:rect l="0" t="0" r="r" b="b"/>
              <a:pathLst>
                <a:path w="1440" h="812">
                  <a:moveTo>
                    <a:pt x="1440" y="0"/>
                  </a:moveTo>
                  <a:lnTo>
                    <a:pt x="1440" y="812"/>
                  </a:lnTo>
                  <a:lnTo>
                    <a:pt x="0" y="812"/>
                  </a:lnTo>
                  <a:lnTo>
                    <a:pt x="0" y="236"/>
                  </a:lnTo>
                  <a:lnTo>
                    <a:pt x="230" y="236"/>
                  </a:lnTo>
                </a:path>
              </a:pathLst>
            </a:custGeom>
            <a:noFill/>
            <a:ln w="222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68" name="Text Box 48"/>
            <p:cNvSpPr txBox="1">
              <a:spLocks noChangeArrowheads="1"/>
            </p:cNvSpPr>
            <p:nvPr/>
          </p:nvSpPr>
          <p:spPr bwMode="auto">
            <a:xfrm>
              <a:off x="6629400" y="3969339"/>
              <a:ext cx="1144607" cy="2978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SENSOR</a:t>
              </a:r>
              <a:endParaRPr kumimoji="0" lang="en-US" sz="1400" b="1" i="0" u="none" strike="noStrike" cap="none" normalizeH="0" baseline="0" dirty="0" smtClean="0">
                <a:ln>
                  <a:noFill/>
                </a:ln>
                <a:solidFill>
                  <a:srgbClr val="0000FF"/>
                </a:solidFill>
                <a:effectLst/>
                <a:latin typeface="Arial" pitchFamily="34" charset="0"/>
                <a:cs typeface="Arial" pitchFamily="34" charset="0"/>
              </a:endParaRPr>
            </a:p>
          </p:txBody>
        </p:sp>
        <p:sp>
          <p:nvSpPr>
            <p:cNvPr id="5166" name="Line 46"/>
            <p:cNvSpPr>
              <a:spLocks noChangeShapeType="1"/>
            </p:cNvSpPr>
            <p:nvPr/>
          </p:nvSpPr>
          <p:spPr bwMode="auto">
            <a:xfrm flipH="1" flipV="1">
              <a:off x="4386427" y="3696664"/>
              <a:ext cx="0" cy="669701"/>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65" name="Line 45"/>
            <p:cNvSpPr>
              <a:spLocks noChangeShapeType="1"/>
            </p:cNvSpPr>
            <p:nvPr/>
          </p:nvSpPr>
          <p:spPr bwMode="auto">
            <a:xfrm>
              <a:off x="3038474" y="3938585"/>
              <a:ext cx="2257422" cy="0"/>
            </a:xfrm>
            <a:prstGeom prst="line">
              <a:avLst/>
            </a:prstGeom>
            <a:noFill/>
            <a:ln w="222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5164" name="Line 44"/>
            <p:cNvSpPr>
              <a:spLocks noChangeShapeType="1"/>
            </p:cNvSpPr>
            <p:nvPr/>
          </p:nvSpPr>
          <p:spPr bwMode="auto">
            <a:xfrm flipV="1">
              <a:off x="3037579" y="4323211"/>
              <a:ext cx="0" cy="243332"/>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63" name="Line 43"/>
            <p:cNvSpPr>
              <a:spLocks noChangeShapeType="1"/>
            </p:cNvSpPr>
            <p:nvPr/>
          </p:nvSpPr>
          <p:spPr bwMode="auto">
            <a:xfrm flipV="1">
              <a:off x="3037579" y="3931296"/>
              <a:ext cx="0" cy="285682"/>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62" name="Oval 42"/>
            <p:cNvSpPr>
              <a:spLocks noChangeArrowheads="1"/>
            </p:cNvSpPr>
            <p:nvPr/>
          </p:nvSpPr>
          <p:spPr bwMode="auto">
            <a:xfrm>
              <a:off x="4341883" y="3881768"/>
              <a:ext cx="108475" cy="1026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61" name="Line 41"/>
            <p:cNvSpPr>
              <a:spLocks noChangeShapeType="1"/>
            </p:cNvSpPr>
            <p:nvPr/>
          </p:nvSpPr>
          <p:spPr bwMode="auto">
            <a:xfrm>
              <a:off x="2664363" y="4323211"/>
              <a:ext cx="76463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60" name="Line 40"/>
            <p:cNvSpPr>
              <a:spLocks noChangeShapeType="1"/>
            </p:cNvSpPr>
            <p:nvPr/>
          </p:nvSpPr>
          <p:spPr bwMode="auto">
            <a:xfrm>
              <a:off x="2664363" y="4219849"/>
              <a:ext cx="76463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59" name="Line 39"/>
            <p:cNvSpPr>
              <a:spLocks noChangeShapeType="1"/>
            </p:cNvSpPr>
            <p:nvPr/>
          </p:nvSpPr>
          <p:spPr bwMode="auto">
            <a:xfrm>
              <a:off x="2665880" y="4367714"/>
              <a:ext cx="23894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58" name="Line 38"/>
            <p:cNvSpPr>
              <a:spLocks noChangeShapeType="1"/>
            </p:cNvSpPr>
            <p:nvPr/>
          </p:nvSpPr>
          <p:spPr bwMode="auto">
            <a:xfrm>
              <a:off x="3187775" y="4173910"/>
              <a:ext cx="23894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57" name="Line 37"/>
            <p:cNvSpPr>
              <a:spLocks noChangeShapeType="1"/>
            </p:cNvSpPr>
            <p:nvPr/>
          </p:nvSpPr>
          <p:spPr bwMode="auto">
            <a:xfrm flipV="1">
              <a:off x="2905588" y="4174628"/>
              <a:ext cx="284463" cy="1938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55" name="Line 35"/>
            <p:cNvSpPr>
              <a:spLocks noChangeShapeType="1"/>
            </p:cNvSpPr>
            <p:nvPr/>
          </p:nvSpPr>
          <p:spPr bwMode="auto">
            <a:xfrm flipH="1" flipV="1">
              <a:off x="4388914" y="2578974"/>
              <a:ext cx="0" cy="361768"/>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54" name="Freeform 34"/>
            <p:cNvSpPr>
              <a:spLocks/>
            </p:cNvSpPr>
            <p:nvPr/>
          </p:nvSpPr>
          <p:spPr bwMode="auto">
            <a:xfrm rot="5400000">
              <a:off x="3969779" y="3236803"/>
              <a:ext cx="839818" cy="147921"/>
            </a:xfrm>
            <a:custGeom>
              <a:avLst/>
              <a:gdLst/>
              <a:ahLst/>
              <a:cxnLst>
                <a:cxn ang="0">
                  <a:pos x="0" y="98"/>
                </a:cxn>
                <a:cxn ang="0">
                  <a:pos x="112" y="90"/>
                </a:cxn>
                <a:cxn ang="0">
                  <a:pos x="202" y="0"/>
                </a:cxn>
                <a:cxn ang="0">
                  <a:pos x="397" y="195"/>
                </a:cxn>
                <a:cxn ang="0">
                  <a:pos x="592" y="0"/>
                </a:cxn>
                <a:cxn ang="0">
                  <a:pos x="787" y="195"/>
                </a:cxn>
                <a:cxn ang="0">
                  <a:pos x="982" y="0"/>
                </a:cxn>
                <a:cxn ang="0">
                  <a:pos x="1080" y="98"/>
                </a:cxn>
                <a:cxn ang="0">
                  <a:pos x="1170" y="98"/>
                </a:cxn>
              </a:cxnLst>
              <a:rect l="0" t="0" r="r" b="b"/>
              <a:pathLst>
                <a:path w="1170" h="195">
                  <a:moveTo>
                    <a:pt x="0" y="98"/>
                  </a:moveTo>
                  <a:lnTo>
                    <a:pt x="112" y="90"/>
                  </a:lnTo>
                  <a:lnTo>
                    <a:pt x="202" y="0"/>
                  </a:lnTo>
                  <a:lnTo>
                    <a:pt x="397" y="195"/>
                  </a:lnTo>
                  <a:lnTo>
                    <a:pt x="592" y="0"/>
                  </a:lnTo>
                  <a:lnTo>
                    <a:pt x="787" y="195"/>
                  </a:lnTo>
                  <a:lnTo>
                    <a:pt x="982" y="0"/>
                  </a:lnTo>
                  <a:lnTo>
                    <a:pt x="1080" y="98"/>
                  </a:lnTo>
                  <a:lnTo>
                    <a:pt x="1170" y="98"/>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67" name="Line 47"/>
            <p:cNvSpPr>
              <a:spLocks noChangeShapeType="1"/>
            </p:cNvSpPr>
            <p:nvPr/>
          </p:nvSpPr>
          <p:spPr bwMode="auto">
            <a:xfrm>
              <a:off x="4379811" y="4766807"/>
              <a:ext cx="0" cy="310087"/>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50" name="Freeform 30"/>
            <p:cNvSpPr>
              <a:spLocks/>
            </p:cNvSpPr>
            <p:nvPr/>
          </p:nvSpPr>
          <p:spPr bwMode="auto">
            <a:xfrm>
              <a:off x="3281404" y="4509770"/>
              <a:ext cx="887525" cy="139970"/>
            </a:xfrm>
            <a:custGeom>
              <a:avLst/>
              <a:gdLst/>
              <a:ahLst/>
              <a:cxnLst>
                <a:cxn ang="0">
                  <a:pos x="0" y="98"/>
                </a:cxn>
                <a:cxn ang="0">
                  <a:pos x="112" y="90"/>
                </a:cxn>
                <a:cxn ang="0">
                  <a:pos x="202" y="0"/>
                </a:cxn>
                <a:cxn ang="0">
                  <a:pos x="397" y="195"/>
                </a:cxn>
                <a:cxn ang="0">
                  <a:pos x="592" y="0"/>
                </a:cxn>
                <a:cxn ang="0">
                  <a:pos x="787" y="195"/>
                </a:cxn>
                <a:cxn ang="0">
                  <a:pos x="982" y="0"/>
                </a:cxn>
                <a:cxn ang="0">
                  <a:pos x="1080" y="98"/>
                </a:cxn>
                <a:cxn ang="0">
                  <a:pos x="1170" y="98"/>
                </a:cxn>
              </a:cxnLst>
              <a:rect l="0" t="0" r="r" b="b"/>
              <a:pathLst>
                <a:path w="1170" h="195">
                  <a:moveTo>
                    <a:pt x="0" y="98"/>
                  </a:moveTo>
                  <a:lnTo>
                    <a:pt x="112" y="90"/>
                  </a:lnTo>
                  <a:lnTo>
                    <a:pt x="202" y="0"/>
                  </a:lnTo>
                  <a:lnTo>
                    <a:pt x="397" y="195"/>
                  </a:lnTo>
                  <a:lnTo>
                    <a:pt x="592" y="0"/>
                  </a:lnTo>
                  <a:lnTo>
                    <a:pt x="787" y="195"/>
                  </a:lnTo>
                  <a:lnTo>
                    <a:pt x="982" y="0"/>
                  </a:lnTo>
                  <a:lnTo>
                    <a:pt x="1080" y="98"/>
                  </a:lnTo>
                  <a:lnTo>
                    <a:pt x="1170" y="98"/>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49" name="AutoShape 29"/>
            <p:cNvSpPr>
              <a:spLocks noChangeShapeType="1"/>
            </p:cNvSpPr>
            <p:nvPr/>
          </p:nvSpPr>
          <p:spPr bwMode="auto">
            <a:xfrm flipH="1">
              <a:off x="2990873" y="4575428"/>
              <a:ext cx="342114" cy="0"/>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grpSp>
          <p:nvGrpSpPr>
            <p:cNvPr id="5141" name="Group 21"/>
            <p:cNvGrpSpPr>
              <a:grpSpLocks/>
            </p:cNvGrpSpPr>
            <p:nvPr/>
          </p:nvGrpSpPr>
          <p:grpSpPr bwMode="auto">
            <a:xfrm>
              <a:off x="3942876" y="4173910"/>
              <a:ext cx="762361" cy="706308"/>
              <a:chOff x="4704" y="9411"/>
              <a:chExt cx="1005" cy="984"/>
            </a:xfrm>
          </p:grpSpPr>
          <p:grpSp>
            <p:nvGrpSpPr>
              <p:cNvPr id="5145" name="Group 25"/>
              <p:cNvGrpSpPr>
                <a:grpSpLocks/>
              </p:cNvGrpSpPr>
              <p:nvPr/>
            </p:nvGrpSpPr>
            <p:grpSpPr bwMode="auto">
              <a:xfrm flipH="1" flipV="1">
                <a:off x="5008" y="9661"/>
                <a:ext cx="288" cy="576"/>
                <a:chOff x="4896" y="6912"/>
                <a:chExt cx="288" cy="576"/>
              </a:xfrm>
            </p:grpSpPr>
            <p:sp>
              <p:nvSpPr>
                <p:cNvPr id="5148" name="Line 28"/>
                <p:cNvSpPr>
                  <a:spLocks noChangeShapeType="1"/>
                </p:cNvSpPr>
                <p:nvPr/>
              </p:nvSpPr>
              <p:spPr bwMode="auto">
                <a:xfrm>
                  <a:off x="5184" y="6912"/>
                  <a:ext cx="0" cy="57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47" name="Line 27"/>
                <p:cNvSpPr>
                  <a:spLocks noChangeShapeType="1"/>
                </p:cNvSpPr>
                <p:nvPr/>
              </p:nvSpPr>
              <p:spPr bwMode="auto">
                <a:xfrm flipH="1" flipV="1">
                  <a:off x="4896" y="6912"/>
                  <a:ext cx="288" cy="14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5146" name="Line 26"/>
                <p:cNvSpPr>
                  <a:spLocks noChangeShapeType="1"/>
                </p:cNvSpPr>
                <p:nvPr/>
              </p:nvSpPr>
              <p:spPr bwMode="auto">
                <a:xfrm flipH="1">
                  <a:off x="4896" y="7344"/>
                  <a:ext cx="288"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5144" name="Text Box 24"/>
              <p:cNvSpPr txBox="1">
                <a:spLocks noChangeArrowheads="1"/>
              </p:cNvSpPr>
              <p:nvPr/>
            </p:nvSpPr>
            <p:spPr bwMode="auto">
              <a:xfrm>
                <a:off x="5229" y="9411"/>
                <a:ext cx="480" cy="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5143" name="Text Box 23"/>
              <p:cNvSpPr txBox="1">
                <a:spLocks noChangeArrowheads="1"/>
              </p:cNvSpPr>
              <p:nvPr/>
            </p:nvSpPr>
            <p:spPr bwMode="auto">
              <a:xfrm>
                <a:off x="4704" y="9601"/>
                <a:ext cx="480" cy="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5142" name="Text Box 22"/>
              <p:cNvSpPr txBox="1">
                <a:spLocks noChangeArrowheads="1"/>
              </p:cNvSpPr>
              <p:nvPr/>
            </p:nvSpPr>
            <p:spPr bwMode="auto">
              <a:xfrm>
                <a:off x="5214" y="10067"/>
                <a:ext cx="480" cy="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grpSp>
        <p:sp>
          <p:nvSpPr>
            <p:cNvPr id="5140" name="Text Box 20"/>
            <p:cNvSpPr txBox="1">
              <a:spLocks noChangeArrowheads="1"/>
            </p:cNvSpPr>
            <p:nvPr/>
          </p:nvSpPr>
          <p:spPr bwMode="auto">
            <a:xfrm>
              <a:off x="3544116" y="3146030"/>
              <a:ext cx="1091580" cy="247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Sense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9" name="Text Box 19"/>
            <p:cNvSpPr txBox="1">
              <a:spLocks noChangeArrowheads="1"/>
            </p:cNvSpPr>
            <p:nvPr/>
          </p:nvSpPr>
          <p:spPr bwMode="auto">
            <a:xfrm>
              <a:off x="3200400" y="4207217"/>
              <a:ext cx="1091580" cy="247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Base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8" name="Text Box 18"/>
            <p:cNvSpPr txBox="1">
              <a:spLocks noChangeArrowheads="1"/>
            </p:cNvSpPr>
            <p:nvPr/>
          </p:nvSpPr>
          <p:spPr bwMode="auto">
            <a:xfrm>
              <a:off x="2362200" y="3581400"/>
              <a:ext cx="1091580" cy="3739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FE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7" name="Text Box 17"/>
            <p:cNvSpPr txBox="1">
              <a:spLocks noChangeArrowheads="1"/>
            </p:cNvSpPr>
            <p:nvPr/>
          </p:nvSpPr>
          <p:spPr bwMode="auto">
            <a:xfrm>
              <a:off x="5399277" y="3508413"/>
              <a:ext cx="609130" cy="225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+15V</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6" name="Text Box 16"/>
            <p:cNvSpPr txBox="1">
              <a:spLocks noChangeArrowheads="1"/>
            </p:cNvSpPr>
            <p:nvPr/>
          </p:nvSpPr>
          <p:spPr bwMode="auto">
            <a:xfrm>
              <a:off x="5438723" y="4392837"/>
              <a:ext cx="609130" cy="225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-15V</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5" name="AutoShape 15"/>
            <p:cNvSpPr>
              <a:spLocks noChangeShapeType="1"/>
            </p:cNvSpPr>
            <p:nvPr/>
          </p:nvSpPr>
          <p:spPr bwMode="auto">
            <a:xfrm>
              <a:off x="2617657" y="4575428"/>
              <a:ext cx="373216" cy="0"/>
            </a:xfrm>
            <a:prstGeom prst="straightConnector1">
              <a:avLst/>
            </a:prstGeom>
            <a:noFill/>
            <a:ln w="222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34" name="Freeform 14"/>
            <p:cNvSpPr>
              <a:spLocks/>
            </p:cNvSpPr>
            <p:nvPr/>
          </p:nvSpPr>
          <p:spPr bwMode="auto">
            <a:xfrm>
              <a:off x="838200" y="4546444"/>
              <a:ext cx="5791200" cy="1473355"/>
            </a:xfrm>
            <a:custGeom>
              <a:avLst/>
              <a:gdLst/>
              <a:ahLst/>
              <a:cxnLst>
                <a:cxn ang="0">
                  <a:pos x="301" y="0"/>
                </a:cxn>
                <a:cxn ang="0">
                  <a:pos x="213" y="37"/>
                </a:cxn>
                <a:cxn ang="0">
                  <a:pos x="101" y="188"/>
                </a:cxn>
                <a:cxn ang="0">
                  <a:pos x="63" y="263"/>
                </a:cxn>
                <a:cxn ang="0">
                  <a:pos x="63" y="688"/>
                </a:cxn>
                <a:cxn ang="0">
                  <a:pos x="301" y="864"/>
                </a:cxn>
                <a:cxn ang="0">
                  <a:pos x="890" y="1014"/>
                </a:cxn>
                <a:cxn ang="0">
                  <a:pos x="1566" y="964"/>
                </a:cxn>
                <a:cxn ang="0">
                  <a:pos x="1766" y="914"/>
                </a:cxn>
                <a:cxn ang="0">
                  <a:pos x="1866" y="889"/>
                </a:cxn>
                <a:cxn ang="0">
                  <a:pos x="1916" y="876"/>
                </a:cxn>
                <a:cxn ang="0">
                  <a:pos x="2192" y="889"/>
                </a:cxn>
                <a:cxn ang="0">
                  <a:pos x="2342" y="964"/>
                </a:cxn>
                <a:cxn ang="0">
                  <a:pos x="2442" y="1014"/>
                </a:cxn>
                <a:cxn ang="0">
                  <a:pos x="2542" y="1039"/>
                </a:cxn>
                <a:cxn ang="0">
                  <a:pos x="2743" y="1139"/>
                </a:cxn>
                <a:cxn ang="0">
                  <a:pos x="2893" y="1202"/>
                </a:cxn>
                <a:cxn ang="0">
                  <a:pos x="3306" y="1277"/>
                </a:cxn>
                <a:cxn ang="0">
                  <a:pos x="3644" y="1340"/>
                </a:cxn>
                <a:cxn ang="0">
                  <a:pos x="4558" y="1415"/>
                </a:cxn>
                <a:cxn ang="0">
                  <a:pos x="5347" y="1515"/>
                </a:cxn>
                <a:cxn ang="0">
                  <a:pos x="5723" y="1465"/>
                </a:cxn>
                <a:cxn ang="0">
                  <a:pos x="5786" y="1452"/>
                </a:cxn>
                <a:cxn ang="0">
                  <a:pos x="5886" y="1427"/>
                </a:cxn>
                <a:cxn ang="0">
                  <a:pos x="6362" y="1365"/>
                </a:cxn>
                <a:cxn ang="0">
                  <a:pos x="6675" y="1365"/>
                </a:cxn>
              </a:cxnLst>
              <a:rect l="0" t="0" r="r" b="b"/>
              <a:pathLst>
                <a:path w="6675" h="1555">
                  <a:moveTo>
                    <a:pt x="301" y="0"/>
                  </a:moveTo>
                  <a:cubicBezTo>
                    <a:pt x="268" y="8"/>
                    <a:pt x="237" y="9"/>
                    <a:pt x="213" y="37"/>
                  </a:cubicBezTo>
                  <a:cubicBezTo>
                    <a:pt x="211" y="40"/>
                    <a:pt x="106" y="179"/>
                    <a:pt x="101" y="188"/>
                  </a:cubicBezTo>
                  <a:cubicBezTo>
                    <a:pt x="48" y="292"/>
                    <a:pt x="135" y="153"/>
                    <a:pt x="63" y="263"/>
                  </a:cubicBezTo>
                  <a:cubicBezTo>
                    <a:pt x="31" y="397"/>
                    <a:pt x="0" y="561"/>
                    <a:pt x="63" y="688"/>
                  </a:cubicBezTo>
                  <a:cubicBezTo>
                    <a:pt x="108" y="780"/>
                    <a:pt x="216" y="821"/>
                    <a:pt x="301" y="864"/>
                  </a:cubicBezTo>
                  <a:cubicBezTo>
                    <a:pt x="488" y="957"/>
                    <a:pt x="685" y="984"/>
                    <a:pt x="890" y="1014"/>
                  </a:cubicBezTo>
                  <a:cubicBezTo>
                    <a:pt x="1135" y="1007"/>
                    <a:pt x="1334" y="1001"/>
                    <a:pt x="1566" y="964"/>
                  </a:cubicBezTo>
                  <a:cubicBezTo>
                    <a:pt x="1631" y="941"/>
                    <a:pt x="1700" y="932"/>
                    <a:pt x="1766" y="914"/>
                  </a:cubicBezTo>
                  <a:cubicBezTo>
                    <a:pt x="1799" y="905"/>
                    <a:pt x="1833" y="897"/>
                    <a:pt x="1866" y="889"/>
                  </a:cubicBezTo>
                  <a:cubicBezTo>
                    <a:pt x="1883" y="885"/>
                    <a:pt x="1916" y="876"/>
                    <a:pt x="1916" y="876"/>
                  </a:cubicBezTo>
                  <a:cubicBezTo>
                    <a:pt x="2008" y="880"/>
                    <a:pt x="2101" y="874"/>
                    <a:pt x="2192" y="889"/>
                  </a:cubicBezTo>
                  <a:cubicBezTo>
                    <a:pt x="2247" y="898"/>
                    <a:pt x="2292" y="939"/>
                    <a:pt x="2342" y="964"/>
                  </a:cubicBezTo>
                  <a:cubicBezTo>
                    <a:pt x="2375" y="981"/>
                    <a:pt x="2405" y="1007"/>
                    <a:pt x="2442" y="1014"/>
                  </a:cubicBezTo>
                  <a:cubicBezTo>
                    <a:pt x="2472" y="1020"/>
                    <a:pt x="2513" y="1024"/>
                    <a:pt x="2542" y="1039"/>
                  </a:cubicBezTo>
                  <a:cubicBezTo>
                    <a:pt x="2610" y="1074"/>
                    <a:pt x="2667" y="1121"/>
                    <a:pt x="2743" y="1139"/>
                  </a:cubicBezTo>
                  <a:cubicBezTo>
                    <a:pt x="2794" y="1173"/>
                    <a:pt x="2832" y="1189"/>
                    <a:pt x="2893" y="1202"/>
                  </a:cubicBezTo>
                  <a:cubicBezTo>
                    <a:pt x="2991" y="1251"/>
                    <a:pt x="3190" y="1258"/>
                    <a:pt x="3306" y="1277"/>
                  </a:cubicBezTo>
                  <a:cubicBezTo>
                    <a:pt x="3419" y="1296"/>
                    <a:pt x="3530" y="1327"/>
                    <a:pt x="3644" y="1340"/>
                  </a:cubicBezTo>
                  <a:cubicBezTo>
                    <a:pt x="3948" y="1376"/>
                    <a:pt x="4253" y="1402"/>
                    <a:pt x="4558" y="1415"/>
                  </a:cubicBezTo>
                  <a:cubicBezTo>
                    <a:pt x="4823" y="1438"/>
                    <a:pt x="5081" y="1498"/>
                    <a:pt x="5347" y="1515"/>
                  </a:cubicBezTo>
                  <a:cubicBezTo>
                    <a:pt x="5474" y="1555"/>
                    <a:pt x="5601" y="1495"/>
                    <a:pt x="5723" y="1465"/>
                  </a:cubicBezTo>
                  <a:cubicBezTo>
                    <a:pt x="5744" y="1460"/>
                    <a:pt x="5765" y="1457"/>
                    <a:pt x="5786" y="1452"/>
                  </a:cubicBezTo>
                  <a:cubicBezTo>
                    <a:pt x="5819" y="1444"/>
                    <a:pt x="5886" y="1427"/>
                    <a:pt x="5886" y="1427"/>
                  </a:cubicBezTo>
                  <a:cubicBezTo>
                    <a:pt x="6025" y="1333"/>
                    <a:pt x="6199" y="1368"/>
                    <a:pt x="6362" y="1365"/>
                  </a:cubicBezTo>
                  <a:cubicBezTo>
                    <a:pt x="6466" y="1363"/>
                    <a:pt x="6571" y="1365"/>
                    <a:pt x="6675" y="1365"/>
                  </a:cubicBezTo>
                </a:path>
              </a:pathLst>
            </a:custGeom>
            <a:noFill/>
            <a:ln w="15875">
              <a:solidFill>
                <a:srgbClr val="0000FF"/>
              </a:solidFill>
              <a:prstDash val="dash"/>
              <a:round/>
              <a:headEnd type="triangle" w="lg" len="med"/>
              <a:tailEnd type="none" w="med" len="med"/>
            </a:ln>
          </p:spPr>
          <p:txBody>
            <a:bodyPr vert="horz" wrap="square" lIns="91440" tIns="45720" rIns="91440" bIns="45720" numCol="1" anchor="t" anchorCtr="0" compatLnSpc="1">
              <a:prstTxWarp prst="textNoShape">
                <a:avLst/>
              </a:prstTxWarp>
            </a:bodyPr>
            <a:lstStyle/>
            <a:p>
              <a:endParaRPr lang="en-US" sz="1100">
                <a:solidFill>
                  <a:srgbClr val="0000FF"/>
                </a:solidFill>
              </a:endParaRPr>
            </a:p>
          </p:txBody>
        </p:sp>
        <p:sp>
          <p:nvSpPr>
            <p:cNvPr id="5133" name="Text Box 13"/>
            <p:cNvSpPr txBox="1">
              <a:spLocks noChangeArrowheads="1"/>
            </p:cNvSpPr>
            <p:nvPr/>
          </p:nvSpPr>
          <p:spPr bwMode="auto">
            <a:xfrm>
              <a:off x="6736069" y="5695961"/>
              <a:ext cx="502931" cy="247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I</a:t>
              </a:r>
              <a:r>
                <a:rPr kumimoji="0" lang="en-US" sz="1400" b="1" i="0" u="none" strike="noStrike" cap="none" normalizeH="0" baseline="30000" dirty="0" smtClean="0">
                  <a:ln>
                    <a:noFill/>
                  </a:ln>
                  <a:solidFill>
                    <a:srgbClr val="0000FF"/>
                  </a:solidFill>
                  <a:effectLst/>
                  <a:latin typeface="Arial" pitchFamily="34" charset="0"/>
                  <a:ea typeface="Times New Roman" pitchFamily="18" charset="0"/>
                  <a:cs typeface="Arial" pitchFamily="34" charset="0"/>
                </a:rPr>
                <a:t>2</a:t>
              </a:r>
              <a:r>
                <a:rPr kumimoji="0" lang="en-US" sz="1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C</a:t>
              </a:r>
              <a:endParaRPr kumimoji="0" lang="en-US" sz="1400" b="1" i="0" u="none" strike="noStrike" cap="none" normalizeH="0" baseline="0" dirty="0" smtClean="0">
                <a:ln>
                  <a:noFill/>
                </a:ln>
                <a:solidFill>
                  <a:srgbClr val="0000FF"/>
                </a:solidFill>
                <a:effectLst/>
                <a:latin typeface="Arial" pitchFamily="34" charset="0"/>
                <a:cs typeface="Arial" pitchFamily="34" charset="0"/>
              </a:endParaRPr>
            </a:p>
          </p:txBody>
        </p:sp>
        <p:sp>
          <p:nvSpPr>
            <p:cNvPr id="5131" name="Text Box 11"/>
            <p:cNvSpPr txBox="1">
              <a:spLocks noChangeArrowheads="1"/>
            </p:cNvSpPr>
            <p:nvPr/>
          </p:nvSpPr>
          <p:spPr bwMode="auto">
            <a:xfrm>
              <a:off x="1143001" y="4338638"/>
              <a:ext cx="721398" cy="4619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DAC</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9" name="AutoShape 9"/>
            <p:cNvSpPr>
              <a:spLocks noChangeShapeType="1"/>
            </p:cNvSpPr>
            <p:nvPr/>
          </p:nvSpPr>
          <p:spPr bwMode="auto">
            <a:xfrm>
              <a:off x="2116666" y="4565108"/>
              <a:ext cx="126681" cy="0"/>
            </a:xfrm>
            <a:prstGeom prst="straightConnector1">
              <a:avLst/>
            </a:prstGeom>
            <a:noFill/>
            <a:ln w="222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5128" name="AutoShape 8"/>
            <p:cNvSpPr>
              <a:spLocks noChangeShapeType="1"/>
            </p:cNvSpPr>
            <p:nvPr/>
          </p:nvSpPr>
          <p:spPr bwMode="auto">
            <a:xfrm flipH="1">
              <a:off x="2444740" y="4575428"/>
              <a:ext cx="222260" cy="0"/>
            </a:xfrm>
            <a:prstGeom prst="straightConnector1">
              <a:avLst/>
            </a:prstGeom>
            <a:noFill/>
            <a:ln w="222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5127" name="AutoShape 7"/>
            <p:cNvSpPr>
              <a:spLocks noChangeShapeType="1"/>
            </p:cNvSpPr>
            <p:nvPr/>
          </p:nvSpPr>
          <p:spPr bwMode="auto">
            <a:xfrm flipV="1">
              <a:off x="2233820" y="4429765"/>
              <a:ext cx="237918" cy="123822"/>
            </a:xfrm>
            <a:prstGeom prst="straightConnector1">
              <a:avLst/>
            </a:prstGeom>
            <a:noFill/>
            <a:ln w="222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200">
                <a:solidFill>
                  <a:srgbClr val="0000FF"/>
                </a:solidFill>
              </a:endParaRPr>
            </a:p>
          </p:txBody>
        </p:sp>
        <p:sp>
          <p:nvSpPr>
            <p:cNvPr id="5126" name="Freeform 6"/>
            <p:cNvSpPr>
              <a:spLocks/>
            </p:cNvSpPr>
            <p:nvPr/>
          </p:nvSpPr>
          <p:spPr bwMode="auto">
            <a:xfrm>
              <a:off x="1966911" y="4557212"/>
              <a:ext cx="357303" cy="167188"/>
            </a:xfrm>
            <a:custGeom>
              <a:avLst/>
              <a:gdLst/>
              <a:ahLst/>
              <a:cxnLst>
                <a:cxn ang="0">
                  <a:pos x="0" y="135"/>
                </a:cxn>
                <a:cxn ang="0">
                  <a:pos x="305" y="135"/>
                </a:cxn>
                <a:cxn ang="0">
                  <a:pos x="305" y="0"/>
                </a:cxn>
              </a:cxnLst>
              <a:rect l="0" t="0" r="r" b="b"/>
              <a:pathLst>
                <a:path w="305" h="135">
                  <a:moveTo>
                    <a:pt x="0" y="135"/>
                  </a:moveTo>
                  <a:lnTo>
                    <a:pt x="305" y="135"/>
                  </a:lnTo>
                  <a:lnTo>
                    <a:pt x="305" y="0"/>
                  </a:lnTo>
                </a:path>
              </a:pathLst>
            </a:cu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5124" name="Text Box 4"/>
            <p:cNvSpPr txBox="1">
              <a:spLocks noChangeArrowheads="1"/>
            </p:cNvSpPr>
            <p:nvPr/>
          </p:nvSpPr>
          <p:spPr bwMode="auto">
            <a:xfrm>
              <a:off x="3886200" y="2133600"/>
              <a:ext cx="1091580" cy="247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Power</a:t>
              </a:r>
              <a:endParaRPr kumimoji="0" lang="en-US" sz="1400" b="0" i="0" u="none" strike="noStrike" cap="none" normalizeH="0" baseline="0" dirty="0" smtClean="0">
                <a:ln>
                  <a:noFill/>
                </a:ln>
                <a:solidFill>
                  <a:srgbClr val="0000FF"/>
                </a:solidFill>
                <a:effectLst/>
                <a:latin typeface="Arial" pitchFamily="34" charset="0"/>
                <a:cs typeface="Arial" pitchFamily="34" charset="0"/>
              </a:endParaRPr>
            </a:p>
          </p:txBody>
        </p:sp>
        <p:sp>
          <p:nvSpPr>
            <p:cNvPr id="5123" name="Text Box 3"/>
            <p:cNvSpPr txBox="1">
              <a:spLocks noChangeArrowheads="1"/>
            </p:cNvSpPr>
            <p:nvPr/>
          </p:nvSpPr>
          <p:spPr bwMode="auto">
            <a:xfrm>
              <a:off x="2590800" y="4648200"/>
              <a:ext cx="873112" cy="247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Event</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0000FF"/>
                  </a:solidFill>
                  <a:latin typeface="Arial" pitchFamily="34" charset="0"/>
                  <a:cs typeface="Arial" pitchFamily="34" charset="0"/>
                </a:rPr>
                <a:t>Input</a:t>
              </a:r>
              <a:endParaRPr kumimoji="0" lang="en-US" sz="1400" b="0" i="0" u="none" strike="noStrike" cap="none" normalizeH="0" baseline="0" dirty="0" smtClean="0">
                <a:ln>
                  <a:noFill/>
                </a:ln>
                <a:solidFill>
                  <a:srgbClr val="0000FF"/>
                </a:solidFill>
                <a:effectLst/>
                <a:latin typeface="Arial" pitchFamily="34" charset="0"/>
                <a:cs typeface="Arial" pitchFamily="34" charset="0"/>
              </a:endParaRPr>
            </a:p>
          </p:txBody>
        </p:sp>
        <p:sp>
          <p:nvSpPr>
            <p:cNvPr id="5122" name="Text Box 2"/>
            <p:cNvSpPr txBox="1">
              <a:spLocks noChangeArrowheads="1"/>
            </p:cNvSpPr>
            <p:nvPr/>
          </p:nvSpPr>
          <p:spPr bwMode="auto">
            <a:xfrm>
              <a:off x="4153716" y="3622344"/>
              <a:ext cx="1091580" cy="327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Output</a:t>
              </a:r>
              <a:endParaRPr kumimoji="0" lang="en-US" sz="1400" b="0" i="0" u="none" strike="noStrike" cap="none" normalizeH="0" baseline="0" dirty="0" smtClean="0">
                <a:ln>
                  <a:noFill/>
                </a:ln>
                <a:solidFill>
                  <a:srgbClr val="0000FF"/>
                </a:solidFill>
                <a:effectLst/>
                <a:latin typeface="Arial" pitchFamily="34" charset="0"/>
                <a:cs typeface="Arial" pitchFamily="34" charset="0"/>
              </a:endParaRPr>
            </a:p>
          </p:txBody>
        </p:sp>
        <p:cxnSp>
          <p:nvCxnSpPr>
            <p:cNvPr id="66" name="Straight Arrow Connector 65"/>
            <p:cNvCxnSpPr/>
            <p:nvPr/>
          </p:nvCxnSpPr>
          <p:spPr bwMode="auto">
            <a:xfrm>
              <a:off x="4419600" y="5091103"/>
              <a:ext cx="2133600" cy="0"/>
            </a:xfrm>
            <a:prstGeom prst="straightConnector1">
              <a:avLst/>
            </a:prstGeom>
            <a:solidFill>
              <a:schemeClr val="accent1"/>
            </a:solidFill>
            <a:ln w="22225" cap="flat" cmpd="sng" algn="ctr">
              <a:solidFill>
                <a:srgbClr val="0000FF"/>
              </a:solidFill>
              <a:prstDash val="solid"/>
              <a:round/>
              <a:headEnd type="none" w="med" len="med"/>
              <a:tailEnd type="triangle" w="lg" len="lg"/>
            </a:ln>
            <a:effectLst/>
          </p:spPr>
        </p:cxnSp>
        <p:sp>
          <p:nvSpPr>
            <p:cNvPr id="63" name="Freeform 62"/>
            <p:cNvSpPr/>
            <p:nvPr/>
          </p:nvSpPr>
          <p:spPr bwMode="auto">
            <a:xfrm>
              <a:off x="1138238" y="4333875"/>
              <a:ext cx="990600" cy="466725"/>
            </a:xfrm>
            <a:custGeom>
              <a:avLst/>
              <a:gdLst>
                <a:gd name="connsiteX0" fmla="*/ 0 w 990600"/>
                <a:gd name="connsiteY0" fmla="*/ 0 h 466725"/>
                <a:gd name="connsiteX1" fmla="*/ 723900 w 990600"/>
                <a:gd name="connsiteY1" fmla="*/ 0 h 466725"/>
                <a:gd name="connsiteX2" fmla="*/ 990600 w 990600"/>
                <a:gd name="connsiteY2" fmla="*/ 233363 h 466725"/>
                <a:gd name="connsiteX3" fmla="*/ 723900 w 990600"/>
                <a:gd name="connsiteY3" fmla="*/ 466725 h 466725"/>
                <a:gd name="connsiteX4" fmla="*/ 4762 w 990600"/>
                <a:gd name="connsiteY4" fmla="*/ 466725 h 466725"/>
                <a:gd name="connsiteX5" fmla="*/ 0 w 990600"/>
                <a:gd name="connsiteY5"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00" h="466725">
                  <a:moveTo>
                    <a:pt x="0" y="0"/>
                  </a:moveTo>
                  <a:lnTo>
                    <a:pt x="723900" y="0"/>
                  </a:lnTo>
                  <a:lnTo>
                    <a:pt x="990600" y="233363"/>
                  </a:lnTo>
                  <a:lnTo>
                    <a:pt x="723900" y="466725"/>
                  </a:lnTo>
                  <a:lnTo>
                    <a:pt x="4762" y="466725"/>
                  </a:lnTo>
                  <a:cubicBezTo>
                    <a:pt x="3175" y="311150"/>
                    <a:pt x="1587" y="155575"/>
                    <a:pt x="0" y="0"/>
                  </a:cubicBezTo>
                  <a:close/>
                </a:path>
              </a:pathLst>
            </a:cu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Times New Roman" pitchFamily="18" charset="0"/>
              </a:endParaRPr>
            </a:p>
          </p:txBody>
        </p:sp>
        <p:cxnSp>
          <p:nvCxnSpPr>
            <p:cNvPr id="68" name="Straight Connector 67"/>
            <p:cNvCxnSpPr/>
            <p:nvPr/>
          </p:nvCxnSpPr>
          <p:spPr bwMode="auto">
            <a:xfrm flipH="1" flipV="1">
              <a:off x="2438400" y="4519613"/>
              <a:ext cx="1" cy="57150"/>
            </a:xfrm>
            <a:prstGeom prst="line">
              <a:avLst/>
            </a:prstGeom>
            <a:solidFill>
              <a:schemeClr val="accent1"/>
            </a:solidFill>
            <a:ln w="15875" cap="flat" cmpd="sng" algn="ctr">
              <a:solidFill>
                <a:srgbClr val="0000FF"/>
              </a:solidFill>
              <a:prstDash val="solid"/>
              <a:round/>
              <a:headEnd type="none" w="med" len="med"/>
              <a:tailEnd type="none" w="med" len="med"/>
            </a:ln>
            <a:effectLst/>
          </p:spPr>
        </p:cxnSp>
        <p:sp>
          <p:nvSpPr>
            <p:cNvPr id="5151" name="Oval 31"/>
            <p:cNvSpPr>
              <a:spLocks noChangeArrowheads="1"/>
            </p:cNvSpPr>
            <p:nvPr/>
          </p:nvSpPr>
          <p:spPr bwMode="auto">
            <a:xfrm>
              <a:off x="4332021" y="5033826"/>
              <a:ext cx="108475" cy="1026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cxnSp>
          <p:nvCxnSpPr>
            <p:cNvPr id="73" name="Straight Connector 72"/>
            <p:cNvCxnSpPr/>
            <p:nvPr/>
          </p:nvCxnSpPr>
          <p:spPr bwMode="auto">
            <a:xfrm>
              <a:off x="4195763" y="2586037"/>
              <a:ext cx="381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4" name="Freeform 73"/>
            <p:cNvSpPr/>
            <p:nvPr/>
          </p:nvSpPr>
          <p:spPr bwMode="auto">
            <a:xfrm>
              <a:off x="4395789" y="2457450"/>
              <a:ext cx="2214563" cy="119063"/>
            </a:xfrm>
            <a:custGeom>
              <a:avLst/>
              <a:gdLst>
                <a:gd name="connsiteX0" fmla="*/ 0 w 2214563"/>
                <a:gd name="connsiteY0" fmla="*/ 119063 h 119063"/>
                <a:gd name="connsiteX1" fmla="*/ 0 w 2214563"/>
                <a:gd name="connsiteY1" fmla="*/ 0 h 119063"/>
                <a:gd name="connsiteX2" fmla="*/ 2214563 w 2214563"/>
                <a:gd name="connsiteY2" fmla="*/ 0 h 119063"/>
                <a:gd name="connsiteX3" fmla="*/ 2214563 w 2214563"/>
                <a:gd name="connsiteY3" fmla="*/ 0 h 119063"/>
              </a:gdLst>
              <a:ahLst/>
              <a:cxnLst>
                <a:cxn ang="0">
                  <a:pos x="connsiteX0" y="connsiteY0"/>
                </a:cxn>
                <a:cxn ang="0">
                  <a:pos x="connsiteX1" y="connsiteY1"/>
                </a:cxn>
                <a:cxn ang="0">
                  <a:pos x="connsiteX2" y="connsiteY2"/>
                </a:cxn>
                <a:cxn ang="0">
                  <a:pos x="connsiteX3" y="connsiteY3"/>
                </a:cxn>
              </a:cxnLst>
              <a:rect l="l" t="t" r="r" b="b"/>
              <a:pathLst>
                <a:path w="2214563" h="119063">
                  <a:moveTo>
                    <a:pt x="0" y="119063"/>
                  </a:moveTo>
                  <a:lnTo>
                    <a:pt x="0" y="0"/>
                  </a:lnTo>
                  <a:lnTo>
                    <a:pt x="2214563" y="0"/>
                  </a:lnTo>
                  <a:lnTo>
                    <a:pt x="2214563" y="0"/>
                  </a:lnTo>
                </a:path>
              </a:pathLst>
            </a:custGeom>
            <a:noFill/>
            <a:ln w="22225" cap="flat" cmpd="sng" algn="ctr">
              <a:solidFill>
                <a:srgbClr val="0000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9" name="Rectangle 88"/>
            <p:cNvSpPr/>
            <p:nvPr/>
          </p:nvSpPr>
          <p:spPr bwMode="auto">
            <a:xfrm>
              <a:off x="6629400" y="2209800"/>
              <a:ext cx="1905000" cy="38862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Times New Roman" pitchFamily="18" charset="0"/>
              </a:endParaRPr>
            </a:p>
          </p:txBody>
        </p:sp>
        <p:sp>
          <p:nvSpPr>
            <p:cNvPr id="90" name="Text Box 55"/>
            <p:cNvSpPr txBox="1">
              <a:spLocks noChangeArrowheads="1"/>
            </p:cNvSpPr>
            <p:nvPr/>
          </p:nvSpPr>
          <p:spPr bwMode="auto">
            <a:xfrm>
              <a:off x="6934200" y="3048000"/>
              <a:ext cx="109158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Tester</a:t>
              </a:r>
              <a:endParaRPr kumimoji="0" lang="en-US" sz="2000" b="1" i="0" u="none" strike="noStrike" cap="none" normalizeH="0" baseline="0" dirty="0" smtClean="0">
                <a:ln>
                  <a:noFill/>
                </a:ln>
                <a:effectLst/>
                <a:latin typeface="Arial" pitchFamily="34" charset="0"/>
                <a:cs typeface="Arial" pitchFamily="34" charset="0"/>
              </a:endParaRPr>
            </a:p>
          </p:txBody>
        </p:sp>
        <p:sp>
          <p:nvSpPr>
            <p:cNvPr id="5152" name="Oval 32"/>
            <p:cNvSpPr>
              <a:spLocks noChangeArrowheads="1"/>
            </p:cNvSpPr>
            <p:nvPr/>
          </p:nvSpPr>
          <p:spPr bwMode="auto">
            <a:xfrm>
              <a:off x="2983720" y="4517015"/>
              <a:ext cx="108475" cy="1026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92" name="Oval 32"/>
            <p:cNvSpPr>
              <a:spLocks noChangeArrowheads="1"/>
            </p:cNvSpPr>
            <p:nvPr/>
          </p:nvSpPr>
          <p:spPr bwMode="auto">
            <a:xfrm>
              <a:off x="2604448" y="4518260"/>
              <a:ext cx="108475" cy="1026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94" name="Rectangle 93"/>
            <p:cNvSpPr/>
            <p:nvPr/>
          </p:nvSpPr>
          <p:spPr bwMode="auto">
            <a:xfrm>
              <a:off x="2565778" y="2098344"/>
              <a:ext cx="2450917" cy="3505200"/>
            </a:xfrm>
            <a:prstGeom prst="rect">
              <a:avLst/>
            </a:prstGeom>
            <a:noFill/>
            <a:ln w="25400" cap="flat" cmpd="sng" algn="ctr">
              <a:solidFill>
                <a:schemeClr val="bg2">
                  <a:lumMod val="75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73" name="AutoShape 53"/>
            <p:cNvSpPr>
              <a:spLocks noChangeArrowheads="1"/>
            </p:cNvSpPr>
            <p:nvPr/>
          </p:nvSpPr>
          <p:spPr bwMode="auto">
            <a:xfrm rot="5400000">
              <a:off x="5344032" y="3694718"/>
              <a:ext cx="725689" cy="816978"/>
            </a:xfrm>
            <a:prstGeom prst="triangle">
              <a:avLst>
                <a:gd name="adj" fmla="val 50000"/>
              </a:avLst>
            </a:prstGeom>
            <a:solidFill>
              <a:srgbClr val="FFFFFF"/>
            </a:solidFill>
            <a:ln w="22225">
              <a:solidFill>
                <a:srgbClr val="0000FF"/>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75" name="TextBox 74"/>
            <p:cNvSpPr txBox="1"/>
            <p:nvPr/>
          </p:nvSpPr>
          <p:spPr>
            <a:xfrm>
              <a:off x="762000" y="5867400"/>
              <a:ext cx="2895600" cy="584775"/>
            </a:xfrm>
            <a:prstGeom prst="rect">
              <a:avLst/>
            </a:prstGeom>
            <a:solidFill>
              <a:schemeClr val="bg1"/>
            </a:solidFill>
            <a:ln>
              <a:solidFill>
                <a:schemeClr val="tx1">
                  <a:lumMod val="65000"/>
                  <a:lumOff val="35000"/>
                </a:schemeClr>
              </a:solidFill>
              <a:prstDash val="lgDash"/>
            </a:ln>
          </p:spPr>
          <p:txBody>
            <a:bodyPr wrap="square" rtlCol="0">
              <a:spAutoFit/>
            </a:bodyPr>
            <a:lstStyle/>
            <a:p>
              <a:pPr marL="1023938" indent="-1023938">
                <a:tabLst>
                  <a:tab pos="736600" algn="l"/>
                </a:tabLst>
              </a:pPr>
              <a:r>
                <a:rPr lang="en-US" sz="1600" b="1" dirty="0" smtClean="0"/>
                <a:t>Black</a:t>
              </a:r>
              <a:r>
                <a:rPr lang="en-US" sz="1600" dirty="0" smtClean="0"/>
                <a:t> 	= 	</a:t>
              </a:r>
              <a:r>
                <a:rPr lang="en-US" sz="1600" b="1" dirty="0" smtClean="0"/>
                <a:t>Circuit under test.</a:t>
              </a:r>
            </a:p>
            <a:p>
              <a:pPr marL="1023938" indent="-1023938">
                <a:tabLst>
                  <a:tab pos="736600" algn="l"/>
                </a:tabLst>
              </a:pPr>
              <a:r>
                <a:rPr lang="en-US" sz="1600" b="1" dirty="0" smtClean="0">
                  <a:solidFill>
                    <a:srgbClr val="0000FF"/>
                  </a:solidFill>
                </a:rPr>
                <a:t>Blue</a:t>
              </a:r>
              <a:r>
                <a:rPr lang="en-US" sz="1600" dirty="0" smtClean="0"/>
                <a:t> 	= 	</a:t>
              </a:r>
              <a:r>
                <a:rPr lang="en-US" sz="1600" b="1" dirty="0" smtClean="0">
                  <a:solidFill>
                    <a:srgbClr val="0000FF"/>
                  </a:solidFill>
                </a:rPr>
                <a:t>Test Jig</a:t>
              </a:r>
              <a:endParaRPr lang="en-US" sz="1600" b="1" dirty="0">
                <a:solidFill>
                  <a:srgbClr val="0000FF"/>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3810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i="1" kern="0" dirty="0" smtClean="0">
                <a:solidFill>
                  <a:srgbClr val="0000FF"/>
                </a:solidFill>
                <a:latin typeface="+mj-lt"/>
                <a:ea typeface="+mj-ea"/>
                <a:cs typeface="+mj-cs"/>
              </a:rPr>
              <a:t>Reading the State</a:t>
            </a:r>
            <a:endParaRPr kumimoji="0" lang="en-US" sz="4400" b="0" i="1" u="none" strike="noStrike" kern="0" cap="none" spc="0" normalizeH="0" baseline="0" noProof="0" dirty="0" smtClean="0">
              <a:ln>
                <a:noFill/>
              </a:ln>
              <a:solidFill>
                <a:srgbClr val="0000FF"/>
              </a:solidFill>
              <a:effectLst/>
              <a:uLnTx/>
              <a:uFillTx/>
              <a:latin typeface="+mj-lt"/>
              <a:ea typeface="+mj-ea"/>
              <a:cs typeface="+mj-cs"/>
            </a:endParaRPr>
          </a:p>
        </p:txBody>
      </p:sp>
      <p:sp>
        <p:nvSpPr>
          <p:cNvPr id="5" name="Rectangle 3"/>
          <p:cNvSpPr txBox="1">
            <a:spLocks noChangeArrowheads="1"/>
          </p:cNvSpPr>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endParaRPr lang="en-US" sz="2000" kern="0" dirty="0" smtClean="0">
              <a:latin typeface="+mn-lt"/>
            </a:endParaRPr>
          </a:p>
        </p:txBody>
      </p:sp>
      <p:sp>
        <p:nvSpPr>
          <p:cNvPr id="6"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p:cNvSpPr txBox="1">
            <a:spLocks noChangeArrowheads="1"/>
          </p:cNvSpPr>
          <p:nvPr/>
        </p:nvSpPr>
        <p:spPr bwMode="auto">
          <a:xfrm>
            <a:off x="685800" y="3200400"/>
            <a:ext cx="2895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endParaRPr lang="en-US" sz="2000" i="1" kern="0" dirty="0" smtClean="0">
              <a:latin typeface="+mn-lt"/>
            </a:endParaRPr>
          </a:p>
        </p:txBody>
      </p:sp>
      <p:sp>
        <p:nvSpPr>
          <p:cNvPr id="8" name="Rectangle 3"/>
          <p:cNvSpPr txBox="1">
            <a:spLocks noChangeArrowheads="1"/>
          </p:cNvSpPr>
          <p:nvPr/>
        </p:nvSpPr>
        <p:spPr bwMode="auto">
          <a:xfrm>
            <a:off x="685800" y="11430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spcBef>
                <a:spcPct val="20000"/>
              </a:spcBef>
              <a:defRPr/>
            </a:pPr>
            <a:r>
              <a:rPr lang="en-US" sz="2000" kern="0" dirty="0" smtClean="0"/>
              <a:t>The memory state of the ferroelectric capacitor determines </a:t>
            </a:r>
            <a:r>
              <a:rPr lang="en-US" sz="2000" i="1" kern="0" dirty="0" smtClean="0"/>
              <a:t>when the read signal crosses a threshold voltage</a:t>
            </a:r>
            <a:r>
              <a:rPr lang="en-US" sz="2000" kern="0" dirty="0" smtClean="0"/>
              <a:t>.  Below, a 5.5 volt threshold is selected to distinguish 3 analog states.  </a:t>
            </a:r>
          </a:p>
        </p:txBody>
      </p:sp>
      <p:grpSp>
        <p:nvGrpSpPr>
          <p:cNvPr id="21" name="Group 20"/>
          <p:cNvGrpSpPr/>
          <p:nvPr/>
        </p:nvGrpSpPr>
        <p:grpSpPr>
          <a:xfrm>
            <a:off x="3352800" y="2083960"/>
            <a:ext cx="5235575" cy="4316840"/>
            <a:chOff x="2209800" y="2212415"/>
            <a:chExt cx="5235575" cy="4316840"/>
          </a:xfrm>
        </p:grpSpPr>
        <p:pic>
          <p:nvPicPr>
            <p:cNvPr id="9" name="Picture 2"/>
            <p:cNvPicPr>
              <a:picLocks noChangeAspect="1" noChangeArrowheads="1"/>
            </p:cNvPicPr>
            <p:nvPr/>
          </p:nvPicPr>
          <p:blipFill>
            <a:blip r:embed="rId2" cstate="print"/>
            <a:srcRect/>
            <a:stretch>
              <a:fillRect/>
            </a:stretch>
          </p:blipFill>
          <p:spPr bwMode="auto">
            <a:xfrm>
              <a:off x="2209800" y="2212415"/>
              <a:ext cx="5235575" cy="4316840"/>
            </a:xfrm>
            <a:prstGeom prst="rect">
              <a:avLst/>
            </a:prstGeom>
            <a:noFill/>
            <a:ln w="9525">
              <a:noFill/>
              <a:miter lim="800000"/>
              <a:headEnd/>
              <a:tailEnd/>
            </a:ln>
            <a:effectLst/>
          </p:spPr>
        </p:pic>
        <p:cxnSp>
          <p:nvCxnSpPr>
            <p:cNvPr id="11" name="Straight Connector 10"/>
            <p:cNvCxnSpPr/>
            <p:nvPr/>
          </p:nvCxnSpPr>
          <p:spPr bwMode="auto">
            <a:xfrm>
              <a:off x="2695337" y="3429000"/>
              <a:ext cx="4495800"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2" name="Straight Connector 11"/>
            <p:cNvCxnSpPr/>
            <p:nvPr/>
          </p:nvCxnSpPr>
          <p:spPr bwMode="auto">
            <a:xfrm flipV="1">
              <a:off x="4304083" y="2810854"/>
              <a:ext cx="0" cy="3352800"/>
            </a:xfrm>
            <a:prstGeom prst="line">
              <a:avLst/>
            </a:prstGeom>
            <a:solidFill>
              <a:schemeClr val="accent1"/>
            </a:solidFill>
            <a:ln w="19050" cap="flat" cmpd="sng" algn="ctr">
              <a:solidFill>
                <a:srgbClr val="009900"/>
              </a:solidFill>
              <a:prstDash val="sysDot"/>
              <a:round/>
              <a:headEnd type="none" w="med" len="med"/>
              <a:tailEnd type="none" w="med" len="med"/>
            </a:ln>
            <a:effectLst/>
          </p:spPr>
        </p:cxnSp>
        <p:cxnSp>
          <p:nvCxnSpPr>
            <p:cNvPr id="13" name="Straight Connector 12"/>
            <p:cNvCxnSpPr/>
            <p:nvPr/>
          </p:nvCxnSpPr>
          <p:spPr bwMode="auto">
            <a:xfrm flipV="1">
              <a:off x="5311775" y="2819400"/>
              <a:ext cx="0" cy="3352800"/>
            </a:xfrm>
            <a:prstGeom prst="line">
              <a:avLst/>
            </a:prstGeom>
            <a:solidFill>
              <a:schemeClr val="accent1"/>
            </a:solidFill>
            <a:ln w="19050" cap="flat" cmpd="sng" algn="ctr">
              <a:solidFill>
                <a:srgbClr val="0000FF"/>
              </a:solidFill>
              <a:prstDash val="sysDot"/>
              <a:round/>
              <a:headEnd type="none" w="med" len="med"/>
              <a:tailEnd type="none" w="med" len="med"/>
            </a:ln>
            <a:effectLst/>
          </p:spPr>
        </p:cxnSp>
        <p:cxnSp>
          <p:nvCxnSpPr>
            <p:cNvPr id="14" name="Straight Connector 13"/>
            <p:cNvCxnSpPr/>
            <p:nvPr/>
          </p:nvCxnSpPr>
          <p:spPr bwMode="auto">
            <a:xfrm flipV="1">
              <a:off x="3517159" y="2819400"/>
              <a:ext cx="0" cy="335280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15" name="Oval 14"/>
            <p:cNvSpPr/>
            <p:nvPr/>
          </p:nvSpPr>
          <p:spPr bwMode="auto">
            <a:xfrm>
              <a:off x="3379479" y="3298208"/>
              <a:ext cx="304800" cy="228600"/>
            </a:xfrm>
            <a:prstGeom prst="ellipse">
              <a:avLst/>
            </a:prstGeom>
            <a:no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4141479" y="3311856"/>
              <a:ext cx="304800" cy="228600"/>
            </a:xfrm>
            <a:prstGeom prst="ellipse">
              <a:avLst/>
            </a:prstGeom>
            <a:noFill/>
            <a:ln w="9525" cap="flat" cmpd="sng" algn="ctr">
              <a:solidFill>
                <a:srgbClr val="0099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5159375" y="3314128"/>
              <a:ext cx="304800" cy="228600"/>
            </a:xfrm>
            <a:prstGeom prst="ellipse">
              <a:avLst/>
            </a:prstGeom>
            <a:noFill/>
            <a:ln w="9525" cap="flat" cmpd="sng" algn="ctr">
              <a:solidFill>
                <a:srgbClr val="0000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2949575" y="3426023"/>
              <a:ext cx="685800" cy="307777"/>
            </a:xfrm>
            <a:prstGeom prst="rect">
              <a:avLst/>
            </a:prstGeom>
            <a:noFill/>
          </p:spPr>
          <p:txBody>
            <a:bodyPr wrap="square" rtlCol="0">
              <a:spAutoFit/>
            </a:bodyPr>
            <a:lstStyle/>
            <a:p>
              <a:pPr algn="ctr"/>
              <a:r>
                <a:rPr lang="en-US" sz="1400" b="1" dirty="0" smtClean="0"/>
                <a:t>UP</a:t>
              </a:r>
              <a:endParaRPr lang="en-US" sz="1400" b="1" dirty="0"/>
            </a:p>
          </p:txBody>
        </p:sp>
        <p:sp>
          <p:nvSpPr>
            <p:cNvPr id="19" name="TextBox 18"/>
            <p:cNvSpPr txBox="1"/>
            <p:nvPr/>
          </p:nvSpPr>
          <p:spPr>
            <a:xfrm>
              <a:off x="5311775" y="3429000"/>
              <a:ext cx="838200" cy="307777"/>
            </a:xfrm>
            <a:prstGeom prst="rect">
              <a:avLst/>
            </a:prstGeom>
            <a:noFill/>
          </p:spPr>
          <p:txBody>
            <a:bodyPr wrap="square" rtlCol="0">
              <a:spAutoFit/>
            </a:bodyPr>
            <a:lstStyle/>
            <a:p>
              <a:pPr algn="ctr"/>
              <a:r>
                <a:rPr lang="en-US" sz="1400" b="1" dirty="0" smtClean="0">
                  <a:solidFill>
                    <a:srgbClr val="0000FF"/>
                  </a:solidFill>
                </a:rPr>
                <a:t>DOWN</a:t>
              </a:r>
              <a:endParaRPr lang="en-US" sz="1400" b="1" dirty="0">
                <a:solidFill>
                  <a:srgbClr val="0000FF"/>
                </a:solidFill>
              </a:endParaRPr>
            </a:p>
          </p:txBody>
        </p:sp>
        <p:sp>
          <p:nvSpPr>
            <p:cNvPr id="20" name="TextBox 19"/>
            <p:cNvSpPr txBox="1"/>
            <p:nvPr/>
          </p:nvSpPr>
          <p:spPr>
            <a:xfrm>
              <a:off x="4321175" y="3418063"/>
              <a:ext cx="838200" cy="307777"/>
            </a:xfrm>
            <a:prstGeom prst="rect">
              <a:avLst/>
            </a:prstGeom>
            <a:noFill/>
          </p:spPr>
          <p:txBody>
            <a:bodyPr wrap="square" rtlCol="0">
              <a:spAutoFit/>
            </a:bodyPr>
            <a:lstStyle/>
            <a:p>
              <a:pPr algn="ctr"/>
              <a:r>
                <a:rPr lang="en-US" sz="1400" b="1" dirty="0" smtClean="0">
                  <a:solidFill>
                    <a:srgbClr val="009900"/>
                  </a:solidFill>
                </a:rPr>
                <a:t>Partial</a:t>
              </a:r>
              <a:endParaRPr lang="en-US" sz="1400" b="1" dirty="0">
                <a:solidFill>
                  <a:srgbClr val="009900"/>
                </a:solidFill>
              </a:endParaRPr>
            </a:p>
          </p:txBody>
        </p:sp>
      </p:grpSp>
      <p:pic>
        <p:nvPicPr>
          <p:cNvPr id="22" name="Picture 2"/>
          <p:cNvPicPr>
            <a:picLocks noChangeAspect="1" noChangeArrowheads="1"/>
          </p:cNvPicPr>
          <p:nvPr/>
        </p:nvPicPr>
        <p:blipFill>
          <a:blip r:embed="rId3" cstate="print"/>
          <a:srcRect/>
          <a:stretch>
            <a:fillRect/>
          </a:stretch>
        </p:blipFill>
        <p:spPr bwMode="auto">
          <a:xfrm>
            <a:off x="762000" y="2362200"/>
            <a:ext cx="3285982" cy="1877704"/>
          </a:xfrm>
          <a:prstGeom prst="rect">
            <a:avLst/>
          </a:prstGeom>
          <a:noFill/>
          <a:ln w="9525">
            <a:noFill/>
            <a:miter lim="800000"/>
            <a:headEnd/>
            <a:tailEnd/>
          </a:ln>
          <a:effectLst/>
        </p:spPr>
      </p:pic>
      <p:sp>
        <p:nvSpPr>
          <p:cNvPr id="24" name="TextBox 23"/>
          <p:cNvSpPr txBox="1"/>
          <p:nvPr/>
        </p:nvSpPr>
        <p:spPr>
          <a:xfrm>
            <a:off x="990600" y="4572000"/>
            <a:ext cx="1828800" cy="1200329"/>
          </a:xfrm>
          <a:prstGeom prst="rect">
            <a:avLst/>
          </a:prstGeom>
          <a:noFill/>
        </p:spPr>
        <p:txBody>
          <a:bodyPr wrap="square" rtlCol="0">
            <a:spAutoFit/>
          </a:bodyPr>
          <a:lstStyle/>
          <a:p>
            <a:r>
              <a:rPr lang="en-US" dirty="0" smtClean="0"/>
              <a:t>13 states</a:t>
            </a:r>
          </a:p>
          <a:p>
            <a:endParaRPr lang="en-US" dirty="0" smtClean="0"/>
          </a:p>
          <a:p>
            <a:pPr algn="r"/>
            <a:r>
              <a:rPr lang="en-US" dirty="0" smtClean="0"/>
              <a:t>3 states</a:t>
            </a:r>
            <a:endParaRPr lang="en-US" dirty="0"/>
          </a:p>
        </p:txBody>
      </p:sp>
      <p:cxnSp>
        <p:nvCxnSpPr>
          <p:cNvPr id="26" name="Straight Arrow Connector 25"/>
          <p:cNvCxnSpPr/>
          <p:nvPr/>
        </p:nvCxnSpPr>
        <p:spPr bwMode="auto">
          <a:xfrm flipV="1">
            <a:off x="1600200" y="4114800"/>
            <a:ext cx="152400" cy="5334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V="1">
            <a:off x="2743200" y="5181600"/>
            <a:ext cx="990600" cy="304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57200"/>
            <a:ext cx="7772400" cy="609600"/>
          </a:xfrm>
        </p:spPr>
        <p:txBody>
          <a:bodyPr/>
          <a:lstStyle/>
          <a:p>
            <a:r>
              <a:rPr lang="en-US" dirty="0" smtClean="0">
                <a:solidFill>
                  <a:schemeClr val="tx1"/>
                </a:solidFill>
              </a:rPr>
              <a:t>Results:  </a:t>
            </a:r>
            <a:r>
              <a:rPr lang="en-US" i="1" dirty="0" smtClean="0">
                <a:solidFill>
                  <a:srgbClr val="0000FF"/>
                </a:solidFill>
              </a:rPr>
              <a:t>Three</a:t>
            </a:r>
            <a:r>
              <a:rPr lang="en-US" dirty="0" smtClean="0">
                <a:solidFill>
                  <a:schemeClr val="tx1"/>
                </a:solidFill>
              </a:rPr>
              <a:t> </a:t>
            </a:r>
            <a:r>
              <a:rPr lang="en-US" i="1" dirty="0" smtClean="0">
                <a:solidFill>
                  <a:schemeClr val="accent2"/>
                </a:solidFill>
              </a:rPr>
              <a:t>State Retention</a:t>
            </a:r>
            <a:endParaRPr lang="en-US" i="1" dirty="0" smtClean="0"/>
          </a:p>
        </p:txBody>
      </p:sp>
      <p:sp>
        <p:nvSpPr>
          <p:cNvPr id="5" name="Rectangle 3"/>
          <p:cNvSpPr txBox="1">
            <a:spLocks noChangeArrowheads="1"/>
          </p:cNvSpPr>
          <p:nvPr/>
        </p:nvSpPr>
        <p:spPr bwMode="auto">
          <a:xfrm>
            <a:off x="685800" y="12192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smtClean="0">
                <a:latin typeface="+mn-lt"/>
              </a:rPr>
              <a:t>This single-bit memory can distinguish an analog 3-state at 85</a:t>
            </a:r>
            <a:r>
              <a:rPr lang="en-US" sz="2000" kern="0" dirty="0" smtClean="0">
                <a:latin typeface="+mn-lt"/>
                <a:sym typeface="Symbol"/>
              </a:rPr>
              <a:t>C for 10 years.</a:t>
            </a:r>
            <a:r>
              <a:rPr lang="en-US" sz="2000" kern="0" dirty="0" smtClean="0">
                <a:latin typeface="+mn-lt"/>
              </a:rPr>
              <a:t> </a:t>
            </a: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p:txBody>
      </p:sp>
      <p:sp>
        <p:nvSpPr>
          <p:cNvPr id="6" name="Rectangle 6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0"/>
          <p:cNvGrpSpPr/>
          <p:nvPr/>
        </p:nvGrpSpPr>
        <p:grpSpPr>
          <a:xfrm>
            <a:off x="1676400" y="1905000"/>
            <a:ext cx="6038850" cy="4267200"/>
            <a:chOff x="1676400" y="1905000"/>
            <a:chExt cx="6038850" cy="4267200"/>
          </a:xfrm>
        </p:grpSpPr>
        <p:pic>
          <p:nvPicPr>
            <p:cNvPr id="1032" name="Picture 8"/>
            <p:cNvPicPr>
              <a:picLocks noChangeAspect="1" noChangeArrowheads="1"/>
            </p:cNvPicPr>
            <p:nvPr/>
          </p:nvPicPr>
          <p:blipFill>
            <a:blip r:embed="rId2" cstate="print"/>
            <a:srcRect/>
            <a:stretch>
              <a:fillRect/>
            </a:stretch>
          </p:blipFill>
          <p:spPr bwMode="auto">
            <a:xfrm>
              <a:off x="1676400" y="1905000"/>
              <a:ext cx="6038850" cy="4267200"/>
            </a:xfrm>
            <a:prstGeom prst="rect">
              <a:avLst/>
            </a:prstGeom>
            <a:noFill/>
            <a:ln w="9525">
              <a:noFill/>
              <a:miter lim="800000"/>
              <a:headEnd/>
              <a:tailEnd/>
            </a:ln>
            <a:effectLst/>
          </p:spPr>
        </p:pic>
        <p:sp>
          <p:nvSpPr>
            <p:cNvPr id="7" name="TextBox 6"/>
            <p:cNvSpPr txBox="1"/>
            <p:nvPr/>
          </p:nvSpPr>
          <p:spPr>
            <a:xfrm>
              <a:off x="3124200" y="4495800"/>
              <a:ext cx="609600" cy="338554"/>
            </a:xfrm>
            <a:prstGeom prst="rect">
              <a:avLst/>
            </a:prstGeom>
            <a:solidFill>
              <a:srgbClr val="FFFFFF"/>
            </a:solidFill>
          </p:spPr>
          <p:txBody>
            <a:bodyPr wrap="square" rtlCol="0">
              <a:spAutoFit/>
            </a:bodyPr>
            <a:lstStyle/>
            <a:p>
              <a:pPr algn="ctr"/>
              <a:r>
                <a:rPr lang="en-US" sz="1600" dirty="0" smtClean="0">
                  <a:solidFill>
                    <a:srgbClr val="FF0000"/>
                  </a:solidFill>
                </a:rPr>
                <a:t>Up</a:t>
              </a:r>
              <a:endParaRPr lang="en-US" sz="1600" dirty="0">
                <a:solidFill>
                  <a:srgbClr val="FF0000"/>
                </a:solidFill>
              </a:endParaRPr>
            </a:p>
          </p:txBody>
        </p:sp>
        <p:sp>
          <p:nvSpPr>
            <p:cNvPr id="8" name="TextBox 7"/>
            <p:cNvSpPr txBox="1"/>
            <p:nvPr/>
          </p:nvSpPr>
          <p:spPr>
            <a:xfrm>
              <a:off x="3124200" y="3733800"/>
              <a:ext cx="838200" cy="338554"/>
            </a:xfrm>
            <a:prstGeom prst="rect">
              <a:avLst/>
            </a:prstGeom>
            <a:solidFill>
              <a:srgbClr val="FFFFFF"/>
            </a:solidFill>
          </p:spPr>
          <p:txBody>
            <a:bodyPr wrap="square" rtlCol="0">
              <a:spAutoFit/>
            </a:bodyPr>
            <a:lstStyle/>
            <a:p>
              <a:pPr algn="ctr"/>
              <a:r>
                <a:rPr lang="en-US" sz="1600" dirty="0" smtClean="0"/>
                <a:t>Partial</a:t>
              </a:r>
              <a:endParaRPr lang="en-US" sz="1600" dirty="0"/>
            </a:p>
          </p:txBody>
        </p:sp>
        <p:sp>
          <p:nvSpPr>
            <p:cNvPr id="9" name="TextBox 8"/>
            <p:cNvSpPr txBox="1"/>
            <p:nvPr/>
          </p:nvSpPr>
          <p:spPr>
            <a:xfrm>
              <a:off x="3124200" y="3124200"/>
              <a:ext cx="762000" cy="338554"/>
            </a:xfrm>
            <a:prstGeom prst="rect">
              <a:avLst/>
            </a:prstGeom>
            <a:solidFill>
              <a:srgbClr val="FFFFFF"/>
            </a:solidFill>
          </p:spPr>
          <p:txBody>
            <a:bodyPr wrap="square" rtlCol="0">
              <a:spAutoFit/>
            </a:bodyPr>
            <a:lstStyle/>
            <a:p>
              <a:pPr algn="ctr"/>
              <a:r>
                <a:rPr lang="en-US" sz="1600" dirty="0" smtClean="0">
                  <a:solidFill>
                    <a:srgbClr val="0000FF"/>
                  </a:solidFill>
                </a:rPr>
                <a:t>Down</a:t>
              </a:r>
              <a:endParaRPr lang="en-US" sz="1600" dirty="0">
                <a:solidFill>
                  <a:srgbClr val="0000FF"/>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3400" y="457200"/>
            <a:ext cx="8305800" cy="685800"/>
          </a:xfrm>
        </p:spPr>
        <p:txBody>
          <a:bodyPr/>
          <a:lstStyle/>
          <a:p>
            <a:r>
              <a:rPr lang="en-US" dirty="0" smtClean="0">
                <a:solidFill>
                  <a:schemeClr val="tx1"/>
                </a:solidFill>
              </a:rPr>
              <a:t>Example: </a:t>
            </a:r>
            <a:r>
              <a:rPr lang="en-US" i="1" dirty="0" smtClean="0">
                <a:solidFill>
                  <a:schemeClr val="accent2"/>
                </a:solidFill>
              </a:rPr>
              <a:t>Piezoelectric Cantilevers</a:t>
            </a:r>
            <a:endParaRPr lang="en-US" i="1" dirty="0" smtClean="0"/>
          </a:p>
        </p:txBody>
      </p:sp>
      <p:sp>
        <p:nvSpPr>
          <p:cNvPr id="10" name="Rectangle 3"/>
          <p:cNvSpPr txBox="1">
            <a:spLocks noChangeArrowheads="1"/>
          </p:cNvSpPr>
          <p:nvPr/>
        </p:nvSpPr>
        <p:spPr bwMode="auto">
          <a:xfrm>
            <a:off x="685800" y="5181600"/>
            <a:ext cx="7696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smtClean="0">
                <a:latin typeface="+mn-lt"/>
              </a:rPr>
              <a:t>These binary piezoelectric cantilever “wings” resonate at 5kHz.  Each has parallel-plate capacitors along the edges and an IDE capacitor down the center.  The wings can be excited by one set of capacitors and monitored with the other.  </a:t>
            </a:r>
            <a:endParaRPr kumimoji="0" lang="en-US" sz="2000" b="0" i="1" u="none" strike="noStrike" kern="0" cap="none" spc="0" normalizeH="0" baseline="0" noProof="0" dirty="0" smtClean="0">
              <a:ln>
                <a:noFill/>
              </a:ln>
              <a:solidFill>
                <a:srgbClr val="0000FF"/>
              </a:solidFill>
              <a:effectLst/>
              <a:uLnTx/>
              <a:uFillTx/>
              <a:latin typeface="+mn-lt"/>
              <a:ea typeface="+mn-ea"/>
              <a:cs typeface="+mn-cs"/>
            </a:endParaRPr>
          </a:p>
        </p:txBody>
      </p:sp>
      <p:grpSp>
        <p:nvGrpSpPr>
          <p:cNvPr id="32" name="Group 31"/>
          <p:cNvGrpSpPr/>
          <p:nvPr/>
        </p:nvGrpSpPr>
        <p:grpSpPr>
          <a:xfrm>
            <a:off x="1371600" y="1447800"/>
            <a:ext cx="7315200" cy="3543300"/>
            <a:chOff x="1371600" y="1447800"/>
            <a:chExt cx="7315200" cy="3543300"/>
          </a:xfrm>
        </p:grpSpPr>
        <p:pic>
          <p:nvPicPr>
            <p:cNvPr id="1034" name="Picture 10"/>
            <p:cNvPicPr>
              <a:picLocks noChangeAspect="1" noChangeArrowheads="1"/>
            </p:cNvPicPr>
            <p:nvPr/>
          </p:nvPicPr>
          <p:blipFill>
            <a:blip r:embed="rId2" cstate="print"/>
            <a:srcRect/>
            <a:stretch>
              <a:fillRect/>
            </a:stretch>
          </p:blipFill>
          <p:spPr bwMode="auto">
            <a:xfrm rot="10800000">
              <a:off x="1371600" y="1447800"/>
              <a:ext cx="4622800" cy="3543300"/>
            </a:xfrm>
            <a:prstGeom prst="rect">
              <a:avLst/>
            </a:prstGeom>
            <a:noFill/>
            <a:ln w="9525">
              <a:noFill/>
              <a:miter lim="800000"/>
              <a:headEnd/>
              <a:tailEnd/>
            </a:ln>
          </p:spPr>
        </p:pic>
        <p:sp>
          <p:nvSpPr>
            <p:cNvPr id="18" name="TextBox 17"/>
            <p:cNvSpPr txBox="1"/>
            <p:nvPr/>
          </p:nvSpPr>
          <p:spPr>
            <a:xfrm>
              <a:off x="6553200" y="1524000"/>
              <a:ext cx="2133600" cy="369332"/>
            </a:xfrm>
            <a:prstGeom prst="rect">
              <a:avLst/>
            </a:prstGeom>
            <a:noFill/>
          </p:spPr>
          <p:txBody>
            <a:bodyPr wrap="square" rtlCol="0">
              <a:spAutoFit/>
            </a:bodyPr>
            <a:lstStyle/>
            <a:p>
              <a:pPr algn="ctr"/>
              <a:r>
                <a:rPr lang="en-US" sz="1800" i="1" dirty="0" smtClean="0"/>
                <a:t>Through-wafer </a:t>
              </a:r>
              <a:r>
                <a:rPr lang="en-US" sz="1800" dirty="0" smtClean="0"/>
                <a:t>hole</a:t>
              </a:r>
              <a:endParaRPr lang="en-US" sz="1800" dirty="0"/>
            </a:p>
          </p:txBody>
        </p:sp>
        <p:cxnSp>
          <p:nvCxnSpPr>
            <p:cNvPr id="20" name="Straight Arrow Connector 19"/>
            <p:cNvCxnSpPr/>
            <p:nvPr/>
          </p:nvCxnSpPr>
          <p:spPr bwMode="auto">
            <a:xfrm flipH="1">
              <a:off x="4495800" y="1752600"/>
              <a:ext cx="2133600" cy="228600"/>
            </a:xfrm>
            <a:prstGeom prst="straightConnector1">
              <a:avLst/>
            </a:prstGeom>
            <a:solidFill>
              <a:schemeClr val="accent1"/>
            </a:solidFill>
            <a:ln w="34925" cap="flat" cmpd="sng" algn="ctr">
              <a:solidFill>
                <a:schemeClr val="tx1"/>
              </a:solidFill>
              <a:prstDash val="sysDash"/>
              <a:round/>
              <a:headEnd type="none" w="med" len="med"/>
              <a:tailEnd type="stealth" w="lg" len="med"/>
            </a:ln>
            <a:effectLst/>
          </p:spPr>
        </p:cxnSp>
        <p:sp>
          <p:nvSpPr>
            <p:cNvPr id="27" name="TextBox 26"/>
            <p:cNvSpPr txBox="1"/>
            <p:nvPr/>
          </p:nvSpPr>
          <p:spPr>
            <a:xfrm>
              <a:off x="5943600" y="2209800"/>
              <a:ext cx="2514600" cy="646331"/>
            </a:xfrm>
            <a:prstGeom prst="rect">
              <a:avLst/>
            </a:prstGeom>
            <a:noFill/>
          </p:spPr>
          <p:txBody>
            <a:bodyPr wrap="square" rtlCol="0">
              <a:spAutoFit/>
            </a:bodyPr>
            <a:lstStyle/>
            <a:p>
              <a:pPr algn="ctr"/>
              <a:r>
                <a:rPr lang="en-US" sz="1800" dirty="0" smtClean="0"/>
                <a:t>5</a:t>
              </a:r>
              <a:r>
                <a:rPr lang="en-US" sz="1800" dirty="0" smtClean="0">
                  <a:sym typeface="Symbol"/>
                </a:rPr>
                <a:t>m-thick </a:t>
              </a:r>
            </a:p>
            <a:p>
              <a:pPr algn="ctr"/>
              <a:r>
                <a:rPr lang="en-US" sz="1800" dirty="0" smtClean="0"/>
                <a:t>Cantilever “Wing”</a:t>
              </a:r>
              <a:endParaRPr lang="en-US" sz="1800" dirty="0"/>
            </a:p>
          </p:txBody>
        </p:sp>
        <p:cxnSp>
          <p:nvCxnSpPr>
            <p:cNvPr id="30" name="Straight Arrow Connector 29"/>
            <p:cNvCxnSpPr/>
            <p:nvPr/>
          </p:nvCxnSpPr>
          <p:spPr bwMode="auto">
            <a:xfrm flipH="1">
              <a:off x="4953000" y="2438400"/>
              <a:ext cx="1524000" cy="152400"/>
            </a:xfrm>
            <a:prstGeom prst="straightConnector1">
              <a:avLst/>
            </a:prstGeom>
            <a:solidFill>
              <a:schemeClr val="accent1"/>
            </a:solidFill>
            <a:ln w="34925" cap="flat" cmpd="sng" algn="ctr">
              <a:solidFill>
                <a:schemeClr val="tx1"/>
              </a:solidFill>
              <a:prstDash val="sysDash"/>
              <a:round/>
              <a:headEnd type="none" w="med" len="med"/>
              <a:tailEnd type="stealth" w="lg" len="med"/>
            </a:ln>
            <a:effectLst/>
          </p:spPr>
        </p:cxnSp>
        <p:sp>
          <p:nvSpPr>
            <p:cNvPr id="13" name="TextBox 12"/>
            <p:cNvSpPr txBox="1"/>
            <p:nvPr/>
          </p:nvSpPr>
          <p:spPr>
            <a:xfrm>
              <a:off x="6248400" y="3200400"/>
              <a:ext cx="2133600" cy="369332"/>
            </a:xfrm>
            <a:prstGeom prst="rect">
              <a:avLst/>
            </a:prstGeom>
            <a:noFill/>
          </p:spPr>
          <p:txBody>
            <a:bodyPr wrap="square" rtlCol="0">
              <a:spAutoFit/>
            </a:bodyPr>
            <a:lstStyle/>
            <a:p>
              <a:pPr algn="ctr"/>
              <a:r>
                <a:rPr lang="en-US" sz="1800" dirty="0" smtClean="0"/>
                <a:t>IDE Capacitor</a:t>
              </a:r>
              <a:endParaRPr lang="en-US" sz="1800" dirty="0"/>
            </a:p>
          </p:txBody>
        </p:sp>
        <p:cxnSp>
          <p:nvCxnSpPr>
            <p:cNvPr id="14" name="Straight Arrow Connector 13"/>
            <p:cNvCxnSpPr/>
            <p:nvPr/>
          </p:nvCxnSpPr>
          <p:spPr bwMode="auto">
            <a:xfrm flipH="1" flipV="1">
              <a:off x="4191000" y="2743200"/>
              <a:ext cx="2362200" cy="609600"/>
            </a:xfrm>
            <a:prstGeom prst="straightConnector1">
              <a:avLst/>
            </a:prstGeom>
            <a:solidFill>
              <a:schemeClr val="accent1"/>
            </a:solidFill>
            <a:ln w="34925" cap="flat" cmpd="sng" algn="ctr">
              <a:solidFill>
                <a:schemeClr val="tx1"/>
              </a:solidFill>
              <a:prstDash val="sysDash"/>
              <a:round/>
              <a:headEnd type="none" w="med" len="med"/>
              <a:tailEnd type="stealth" w="lg" len="med"/>
            </a:ln>
            <a:effectLst/>
          </p:spPr>
        </p:cxnSp>
        <p:cxnSp>
          <p:nvCxnSpPr>
            <p:cNvPr id="19" name="Straight Arrow Connector 18"/>
            <p:cNvCxnSpPr/>
            <p:nvPr/>
          </p:nvCxnSpPr>
          <p:spPr bwMode="auto">
            <a:xfrm flipV="1">
              <a:off x="3581400" y="3200400"/>
              <a:ext cx="762000" cy="609600"/>
            </a:xfrm>
            <a:prstGeom prst="straightConnector1">
              <a:avLst/>
            </a:prstGeom>
            <a:solidFill>
              <a:schemeClr val="accent1"/>
            </a:solidFill>
            <a:ln w="28575" cap="flat" cmpd="sng" algn="ctr">
              <a:solidFill>
                <a:schemeClr val="bg1"/>
              </a:solidFill>
              <a:prstDash val="dash"/>
              <a:round/>
              <a:headEnd type="none" w="med" len="med"/>
              <a:tailEnd type="arrow" w="lg" len="med"/>
            </a:ln>
            <a:effectLst/>
          </p:spPr>
        </p:cxnSp>
        <p:sp>
          <p:nvSpPr>
            <p:cNvPr id="26" name="TextBox 25"/>
            <p:cNvSpPr txBox="1"/>
            <p:nvPr/>
          </p:nvSpPr>
          <p:spPr>
            <a:xfrm>
              <a:off x="2590800" y="3810000"/>
              <a:ext cx="2133600" cy="307777"/>
            </a:xfrm>
            <a:prstGeom prst="rect">
              <a:avLst/>
            </a:prstGeom>
            <a:solidFill>
              <a:schemeClr val="bg1"/>
            </a:solidFill>
          </p:spPr>
          <p:txBody>
            <a:bodyPr wrap="square" rtlCol="0">
              <a:spAutoFit/>
            </a:bodyPr>
            <a:lstStyle/>
            <a:p>
              <a:pPr algn="ctr"/>
              <a:r>
                <a:rPr lang="en-US" sz="1400" dirty="0" smtClean="0"/>
                <a:t>Parallel-plate  Capacitors</a:t>
              </a:r>
              <a:endParaRPr lang="en-US" sz="1400" dirty="0"/>
            </a:p>
          </p:txBody>
        </p:sp>
        <p:cxnSp>
          <p:nvCxnSpPr>
            <p:cNvPr id="34" name="Straight Arrow Connector 33"/>
            <p:cNvCxnSpPr/>
            <p:nvPr/>
          </p:nvCxnSpPr>
          <p:spPr bwMode="auto">
            <a:xfrm flipV="1">
              <a:off x="3581400" y="2362200"/>
              <a:ext cx="533400" cy="1447800"/>
            </a:xfrm>
            <a:prstGeom prst="straightConnector1">
              <a:avLst/>
            </a:prstGeom>
            <a:solidFill>
              <a:schemeClr val="accent1"/>
            </a:solidFill>
            <a:ln w="28575" cap="flat" cmpd="sng" algn="ctr">
              <a:solidFill>
                <a:schemeClr val="bg1"/>
              </a:solidFill>
              <a:prstDash val="dash"/>
              <a:round/>
              <a:headEnd type="none" w="med" len="med"/>
              <a:tailEnd type="arrow" w="lg" len="med"/>
            </a:ln>
            <a:effectLst/>
          </p:spPr>
        </p:cxnSp>
        <p:cxnSp>
          <p:nvCxnSpPr>
            <p:cNvPr id="21" name="Straight Arrow Connector 20"/>
            <p:cNvCxnSpPr/>
            <p:nvPr/>
          </p:nvCxnSpPr>
          <p:spPr bwMode="auto">
            <a:xfrm flipH="1" flipV="1">
              <a:off x="2514600" y="3200400"/>
              <a:ext cx="304800" cy="609600"/>
            </a:xfrm>
            <a:prstGeom prst="straightConnector1">
              <a:avLst/>
            </a:prstGeom>
            <a:solidFill>
              <a:schemeClr val="accent1"/>
            </a:solidFill>
            <a:ln w="28575" cap="flat" cmpd="sng" algn="ctr">
              <a:solidFill>
                <a:schemeClr val="bg1"/>
              </a:solidFill>
              <a:prstDash val="dash"/>
              <a:round/>
              <a:headEnd type="none" w="med" len="med"/>
              <a:tailEnd type="arrow" w="lg" len="med"/>
            </a:ln>
            <a:effectLst/>
          </p:spPr>
        </p:cxnSp>
        <p:cxnSp>
          <p:nvCxnSpPr>
            <p:cNvPr id="22" name="Straight Arrow Connector 21"/>
            <p:cNvCxnSpPr/>
            <p:nvPr/>
          </p:nvCxnSpPr>
          <p:spPr bwMode="auto">
            <a:xfrm flipH="1" flipV="1">
              <a:off x="2514600" y="2286000"/>
              <a:ext cx="304800" cy="1524000"/>
            </a:xfrm>
            <a:prstGeom prst="straightConnector1">
              <a:avLst/>
            </a:prstGeom>
            <a:solidFill>
              <a:schemeClr val="accent1"/>
            </a:solidFill>
            <a:ln w="28575" cap="flat" cmpd="sng" algn="ctr">
              <a:solidFill>
                <a:schemeClr val="bg1"/>
              </a:solidFill>
              <a:prstDash val="dash"/>
              <a:round/>
              <a:headEnd type="none" w="med" len="med"/>
              <a:tailEnd type="arrow" w="lg" len="med"/>
            </a:ln>
            <a:effectLst/>
          </p:spPr>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85800" y="304800"/>
            <a:ext cx="7772400" cy="685800"/>
          </a:xfrm>
        </p:spPr>
        <p:txBody>
          <a:bodyPr/>
          <a:lstStyle/>
          <a:p>
            <a:r>
              <a:rPr lang="en-US" i="1" dirty="0" smtClean="0">
                <a:solidFill>
                  <a:srgbClr val="0000FF"/>
                </a:solidFill>
              </a:rPr>
              <a:t>Test Fixturing</a:t>
            </a:r>
          </a:p>
        </p:txBody>
      </p:sp>
      <p:sp>
        <p:nvSpPr>
          <p:cNvPr id="16" name="Rectangle 3"/>
          <p:cNvSpPr txBox="1">
            <a:spLocks noChangeArrowheads="1"/>
          </p:cNvSpPr>
          <p:nvPr/>
        </p:nvSpPr>
        <p:spPr bwMode="auto">
          <a:xfrm>
            <a:off x="685800" y="56388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smtClean="0">
                <a:latin typeface="+mn-lt"/>
              </a:rPr>
              <a:t>Two dice packaged and wire bonded per 18-pin DIP.  </a:t>
            </a: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smtClean="0">
                <a:latin typeface="+mn-lt"/>
              </a:rPr>
              <a:t>Polytec OFV-534 Laser Doppler Vibrometer in displacement mode.  </a:t>
            </a:r>
            <a:endParaRPr kumimoji="0" lang="en-US" sz="2000" b="0" i="1" u="none" strike="noStrike" kern="0" cap="none" spc="0" normalizeH="0" baseline="0" noProof="0" dirty="0" smtClean="0">
              <a:ln>
                <a:noFill/>
              </a:ln>
              <a:solidFill>
                <a:srgbClr val="0000FF"/>
              </a:solidFill>
              <a:effectLst/>
              <a:uLnTx/>
              <a:uFillTx/>
              <a:latin typeface="+mn-lt"/>
              <a:ea typeface="+mn-ea"/>
              <a:cs typeface="+mn-cs"/>
            </a:endParaRPr>
          </a:p>
        </p:txBody>
      </p:sp>
      <p:pic>
        <p:nvPicPr>
          <p:cNvPr id="1027" name="Picture 3"/>
          <p:cNvPicPr>
            <a:picLocks noChangeAspect="1" noChangeArrowheads="1"/>
          </p:cNvPicPr>
          <p:nvPr/>
        </p:nvPicPr>
        <p:blipFill>
          <a:blip r:embed="rId2" cstate="print"/>
          <a:srcRect/>
          <a:stretch>
            <a:fillRect/>
          </a:stretch>
        </p:blipFill>
        <p:spPr bwMode="auto">
          <a:xfrm>
            <a:off x="6464300" y="1219200"/>
            <a:ext cx="2146300" cy="2146300"/>
          </a:xfrm>
          <a:prstGeom prst="rect">
            <a:avLst/>
          </a:prstGeom>
          <a:noFill/>
          <a:ln w="19050">
            <a:solidFill>
              <a:schemeClr val="tx1"/>
            </a:solid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685800" y="1219200"/>
            <a:ext cx="2209800" cy="2790825"/>
          </a:xfrm>
          <a:prstGeom prst="rect">
            <a:avLst/>
          </a:prstGeom>
          <a:noFill/>
          <a:ln w="19050">
            <a:solidFill>
              <a:schemeClr val="tx1"/>
            </a:solid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3048000" y="2120900"/>
            <a:ext cx="3340100" cy="3441700"/>
          </a:xfrm>
          <a:prstGeom prst="rect">
            <a:avLst/>
          </a:prstGeom>
          <a:noFill/>
          <a:ln w="19050">
            <a:solidFill>
              <a:schemeClr val="tx1"/>
            </a:solidFill>
            <a:miter lim="800000"/>
            <a:headEnd/>
            <a:tailEnd/>
          </a:ln>
        </p:spPr>
      </p:pic>
      <p:sp>
        <p:nvSpPr>
          <p:cNvPr id="12" name="TextBox 11"/>
          <p:cNvSpPr txBox="1"/>
          <p:nvPr/>
        </p:nvSpPr>
        <p:spPr>
          <a:xfrm>
            <a:off x="6858000" y="3581400"/>
            <a:ext cx="1143000" cy="338554"/>
          </a:xfrm>
          <a:prstGeom prst="rect">
            <a:avLst/>
          </a:prstGeom>
          <a:noFill/>
        </p:spPr>
        <p:txBody>
          <a:bodyPr wrap="square" rtlCol="0">
            <a:spAutoFit/>
          </a:bodyPr>
          <a:lstStyle/>
          <a:p>
            <a:pPr algn="ctr"/>
            <a:r>
              <a:rPr lang="en-US" sz="1600" dirty="0" smtClean="0"/>
              <a:t>LDV laser</a:t>
            </a:r>
            <a:endParaRPr lang="en-US" sz="1600" dirty="0"/>
          </a:p>
        </p:txBody>
      </p:sp>
      <p:sp>
        <p:nvSpPr>
          <p:cNvPr id="13" name="Freeform 12"/>
          <p:cNvSpPr/>
          <p:nvPr/>
        </p:nvSpPr>
        <p:spPr bwMode="auto">
          <a:xfrm>
            <a:off x="7929349" y="2647666"/>
            <a:ext cx="539087" cy="1105468"/>
          </a:xfrm>
          <a:custGeom>
            <a:avLst/>
            <a:gdLst>
              <a:gd name="connsiteX0" fmla="*/ 0 w 539087"/>
              <a:gd name="connsiteY0" fmla="*/ 1105468 h 1105468"/>
              <a:gd name="connsiteX1" fmla="*/ 491320 w 539087"/>
              <a:gd name="connsiteY1" fmla="*/ 586853 h 1105468"/>
              <a:gd name="connsiteX2" fmla="*/ 286603 w 539087"/>
              <a:gd name="connsiteY2" fmla="*/ 0 h 1105468"/>
            </a:gdLst>
            <a:ahLst/>
            <a:cxnLst>
              <a:cxn ang="0">
                <a:pos x="connsiteX0" y="connsiteY0"/>
              </a:cxn>
              <a:cxn ang="0">
                <a:pos x="connsiteX1" y="connsiteY1"/>
              </a:cxn>
              <a:cxn ang="0">
                <a:pos x="connsiteX2" y="connsiteY2"/>
              </a:cxn>
            </a:cxnLst>
            <a:rect l="l" t="t" r="r" b="b"/>
            <a:pathLst>
              <a:path w="539087" h="1105468">
                <a:moveTo>
                  <a:pt x="0" y="1105468"/>
                </a:moveTo>
                <a:cubicBezTo>
                  <a:pt x="221776" y="938283"/>
                  <a:pt x="443553" y="771098"/>
                  <a:pt x="491320" y="586853"/>
                </a:cubicBezTo>
                <a:cubicBezTo>
                  <a:pt x="539087" y="402608"/>
                  <a:pt x="412845" y="201304"/>
                  <a:pt x="286603" y="0"/>
                </a:cubicBezTo>
              </a:path>
            </a:pathLst>
          </a:custGeom>
          <a:noFill/>
          <a:ln w="22225" cap="flat" cmpd="sng" algn="ctr">
            <a:solidFill>
              <a:srgbClr val="FFC000"/>
            </a:solidFill>
            <a:prstDash val="dash"/>
            <a:round/>
            <a:headEnd type="none" w="med" len="med"/>
            <a:tailEnd type="stealth"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a:xfrm>
            <a:off x="685800" y="381000"/>
            <a:ext cx="7772400" cy="685800"/>
          </a:xfrm>
        </p:spPr>
        <p:txBody>
          <a:bodyPr/>
          <a:lstStyle/>
          <a:p>
            <a:r>
              <a:rPr lang="en-US" dirty="0" smtClean="0">
                <a:solidFill>
                  <a:schemeClr val="tx1"/>
                </a:solidFill>
              </a:rPr>
              <a:t>Results: </a:t>
            </a:r>
            <a:r>
              <a:rPr lang="en-US" i="1" dirty="0" smtClean="0">
                <a:solidFill>
                  <a:srgbClr val="0000FF"/>
                </a:solidFill>
              </a:rPr>
              <a:t>Parallel-Plate </a:t>
            </a:r>
            <a:r>
              <a:rPr lang="en-US" i="1" dirty="0" smtClean="0">
                <a:solidFill>
                  <a:schemeClr val="accent2"/>
                </a:solidFill>
              </a:rPr>
              <a:t>Butterfly </a:t>
            </a:r>
            <a:endParaRPr lang="en-US" i="1" dirty="0" smtClean="0"/>
          </a:p>
        </p:txBody>
      </p:sp>
      <p:sp>
        <p:nvSpPr>
          <p:cNvPr id="25" name="Rectangle 3"/>
          <p:cNvSpPr txBox="1">
            <a:spLocks noChangeArrowheads="1"/>
          </p:cNvSpPr>
          <p:nvPr/>
        </p:nvSpPr>
        <p:spPr bwMode="auto">
          <a:xfrm>
            <a:off x="685800" y="5715000"/>
            <a:ext cx="7772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smtClean="0">
                <a:latin typeface="+mn-lt"/>
              </a:rPr>
              <a:t>Cantilever tip double butterfly loop driven by perimeter </a:t>
            </a:r>
            <a:r>
              <a:rPr lang="en-US" sz="2000" b="1" kern="0" dirty="0" smtClean="0">
                <a:latin typeface="+mn-lt"/>
              </a:rPr>
              <a:t>parallel-plate</a:t>
            </a:r>
            <a:r>
              <a:rPr lang="en-US" sz="2000" kern="0" dirty="0" smtClean="0">
                <a:latin typeface="+mn-lt"/>
              </a:rPr>
              <a:t> capacitors at 1Hz/20V with 32,000 points.</a:t>
            </a:r>
            <a:endParaRPr kumimoji="0" lang="en-US" sz="2000" b="0" i="1" u="none" strike="noStrike" kern="0" cap="none" spc="0" normalizeH="0" baseline="0" noProof="0" dirty="0" smtClean="0">
              <a:ln>
                <a:noFill/>
              </a:ln>
              <a:solidFill>
                <a:srgbClr val="0000FF"/>
              </a:solidFill>
              <a:effectLst/>
              <a:uLnTx/>
              <a:uFillTx/>
              <a:latin typeface="+mn-lt"/>
              <a:ea typeface="+mn-ea"/>
              <a:cs typeface="+mn-cs"/>
            </a:endParaRPr>
          </a:p>
        </p:txBody>
      </p:sp>
      <p:pic>
        <p:nvPicPr>
          <p:cNvPr id="2052" name="Picture 4"/>
          <p:cNvPicPr>
            <a:picLocks noChangeAspect="1" noChangeArrowheads="1"/>
          </p:cNvPicPr>
          <p:nvPr/>
        </p:nvPicPr>
        <p:blipFill>
          <a:blip r:embed="rId2" cstate="print"/>
          <a:srcRect/>
          <a:stretch>
            <a:fillRect/>
          </a:stretch>
        </p:blipFill>
        <p:spPr bwMode="auto">
          <a:xfrm>
            <a:off x="1371600" y="1219200"/>
            <a:ext cx="6400800" cy="4572000"/>
          </a:xfrm>
          <a:prstGeom prst="rect">
            <a:avLst/>
          </a:prstGeom>
          <a:noFill/>
          <a:ln w="9525">
            <a:noFill/>
            <a:miter lim="800000"/>
            <a:headEnd/>
            <a:tailEnd/>
          </a:ln>
          <a:effectLst/>
        </p:spPr>
      </p:pic>
      <p:sp>
        <p:nvSpPr>
          <p:cNvPr id="5" name="TextBox 4"/>
          <p:cNvSpPr txBox="1"/>
          <p:nvPr/>
        </p:nvSpPr>
        <p:spPr>
          <a:xfrm>
            <a:off x="1828800" y="1524000"/>
            <a:ext cx="2590800" cy="369332"/>
          </a:xfrm>
          <a:prstGeom prst="rect">
            <a:avLst/>
          </a:prstGeom>
          <a:noFill/>
        </p:spPr>
        <p:txBody>
          <a:bodyPr wrap="square" rtlCol="0">
            <a:spAutoFit/>
          </a:bodyPr>
          <a:lstStyle/>
          <a:p>
            <a:r>
              <a:rPr lang="en-US" sz="1800" i="1" dirty="0" smtClean="0">
                <a:solidFill>
                  <a:schemeClr val="tx1">
                    <a:lumMod val="75000"/>
                    <a:lumOff val="25000"/>
                  </a:schemeClr>
                </a:solidFill>
              </a:rPr>
              <a:t>Parallel-Plate Actuator</a:t>
            </a:r>
            <a:endParaRPr lang="en-US" sz="1800" i="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304800"/>
            <a:ext cx="7772400" cy="685800"/>
          </a:xfrm>
        </p:spPr>
        <p:txBody>
          <a:bodyPr/>
          <a:lstStyle/>
          <a:p>
            <a:r>
              <a:rPr lang="en-US" dirty="0" smtClean="0">
                <a:solidFill>
                  <a:schemeClr val="tx1"/>
                </a:solidFill>
              </a:rPr>
              <a:t>Results: </a:t>
            </a:r>
            <a:r>
              <a:rPr lang="en-US" i="1" dirty="0" smtClean="0">
                <a:solidFill>
                  <a:srgbClr val="0000FF"/>
                </a:solidFill>
              </a:rPr>
              <a:t>IDE </a:t>
            </a:r>
            <a:r>
              <a:rPr lang="en-US" i="1" dirty="0" smtClean="0">
                <a:solidFill>
                  <a:schemeClr val="accent2"/>
                </a:solidFill>
              </a:rPr>
              <a:t>Butterfly</a:t>
            </a:r>
            <a:endParaRPr lang="en-US" i="1" dirty="0" smtClean="0"/>
          </a:p>
        </p:txBody>
      </p:sp>
      <p:sp>
        <p:nvSpPr>
          <p:cNvPr id="6" name="Rectangle 3"/>
          <p:cNvSpPr txBox="1">
            <a:spLocks noChangeArrowheads="1"/>
          </p:cNvSpPr>
          <p:nvPr/>
        </p:nvSpPr>
        <p:spPr bwMode="auto">
          <a:xfrm>
            <a:off x="685800" y="54864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smtClean="0">
                <a:latin typeface="+mn-lt"/>
              </a:rPr>
              <a:t>Cantilever tip double butterfly loop driven by central </a:t>
            </a:r>
            <a:r>
              <a:rPr lang="en-US" sz="2000" b="1" kern="0" dirty="0" smtClean="0">
                <a:latin typeface="+mn-lt"/>
              </a:rPr>
              <a:t>IDE capacitors</a:t>
            </a:r>
            <a:r>
              <a:rPr lang="en-US" sz="2000" kern="0" dirty="0" smtClean="0">
                <a:latin typeface="+mn-lt"/>
              </a:rPr>
              <a:t>.  </a:t>
            </a:r>
            <a:r>
              <a:rPr lang="en-US" sz="2000" i="1" kern="0" dirty="0" smtClean="0">
                <a:solidFill>
                  <a:srgbClr val="0000FF"/>
                </a:solidFill>
                <a:latin typeface="+mn-lt"/>
              </a:rPr>
              <a:t>It would be nice to have relays to select automatically between the two sets of capacitors!</a:t>
            </a:r>
            <a:endParaRPr kumimoji="0" lang="en-US" sz="2000" b="0" i="1" u="none" strike="noStrike" kern="0" cap="none" spc="0" normalizeH="0" baseline="0" noProof="0" dirty="0" smtClean="0">
              <a:ln>
                <a:noFill/>
              </a:ln>
              <a:solidFill>
                <a:srgbClr val="0000FF"/>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1371600" y="990600"/>
            <a:ext cx="6400800" cy="4572000"/>
          </a:xfrm>
          <a:prstGeom prst="rect">
            <a:avLst/>
          </a:prstGeom>
          <a:noFill/>
          <a:ln w="9525">
            <a:noFill/>
            <a:miter lim="800000"/>
            <a:headEnd/>
            <a:tailEnd/>
          </a:ln>
          <a:effectLst/>
        </p:spPr>
      </p:pic>
      <p:sp>
        <p:nvSpPr>
          <p:cNvPr id="9" name="TextBox 8"/>
          <p:cNvSpPr txBox="1"/>
          <p:nvPr/>
        </p:nvSpPr>
        <p:spPr>
          <a:xfrm>
            <a:off x="3429000" y="4419600"/>
            <a:ext cx="2819400" cy="584775"/>
          </a:xfrm>
          <a:prstGeom prst="rect">
            <a:avLst/>
          </a:prstGeom>
          <a:noFill/>
        </p:spPr>
        <p:txBody>
          <a:bodyPr wrap="square" rtlCol="0">
            <a:spAutoFit/>
          </a:bodyPr>
          <a:lstStyle/>
          <a:p>
            <a:r>
              <a:rPr lang="en-US" sz="1600" i="1" dirty="0" smtClean="0"/>
              <a:t>Butterfly flipped upside down due to IDE field direction. </a:t>
            </a:r>
            <a:endParaRPr lang="en-US" sz="1600" i="1" dirty="0"/>
          </a:p>
        </p:txBody>
      </p:sp>
      <p:sp>
        <p:nvSpPr>
          <p:cNvPr id="7" name="TextBox 6"/>
          <p:cNvSpPr txBox="1"/>
          <p:nvPr/>
        </p:nvSpPr>
        <p:spPr>
          <a:xfrm>
            <a:off x="1828800" y="1524000"/>
            <a:ext cx="3886200" cy="369332"/>
          </a:xfrm>
          <a:prstGeom prst="rect">
            <a:avLst/>
          </a:prstGeom>
          <a:noFill/>
        </p:spPr>
        <p:txBody>
          <a:bodyPr wrap="square" rtlCol="0">
            <a:spAutoFit/>
          </a:bodyPr>
          <a:lstStyle/>
          <a:p>
            <a:r>
              <a:rPr lang="en-US" sz="1800" i="1" dirty="0" smtClean="0">
                <a:solidFill>
                  <a:schemeClr val="tx1">
                    <a:lumMod val="75000"/>
                    <a:lumOff val="25000"/>
                  </a:schemeClr>
                </a:solidFill>
              </a:rPr>
              <a:t>Interdigitated Electrode Actuator</a:t>
            </a:r>
            <a:endParaRPr lang="en-US" sz="1800" i="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685800"/>
          </a:xfrm>
        </p:spPr>
        <p:txBody>
          <a:bodyPr/>
          <a:lstStyle/>
          <a:p>
            <a:r>
              <a:rPr lang="en-US" dirty="0" smtClean="0">
                <a:solidFill>
                  <a:schemeClr val="accent2"/>
                </a:solidFill>
              </a:rPr>
              <a:t>Introduction</a:t>
            </a:r>
            <a:endParaRPr lang="en-US" dirty="0" smtClean="0"/>
          </a:p>
        </p:txBody>
      </p:sp>
      <p:sp>
        <p:nvSpPr>
          <p:cNvPr id="3075" name="Rectangle 3"/>
          <p:cNvSpPr>
            <a:spLocks noGrp="1" noChangeArrowheads="1"/>
          </p:cNvSpPr>
          <p:nvPr>
            <p:ph type="body" idx="1"/>
          </p:nvPr>
        </p:nvSpPr>
        <p:spPr>
          <a:xfrm>
            <a:off x="685800" y="1143000"/>
            <a:ext cx="7772400" cy="4953000"/>
          </a:xfrm>
        </p:spPr>
        <p:txBody>
          <a:bodyPr/>
          <a:lstStyle/>
          <a:p>
            <a:pPr marL="461963" indent="-461963" algn="just">
              <a:buFont typeface="Wingdings" pitchFamily="2" charset="2"/>
              <a:buChar char="Ø"/>
            </a:pPr>
            <a:r>
              <a:rPr lang="en-US" sz="2400" dirty="0" smtClean="0"/>
              <a:t>Radiant is preparing for the advent of electronic circuits and systems containing embedded ferroelectric capacitors, sensors, and actuators.</a:t>
            </a:r>
          </a:p>
          <a:p>
            <a:pPr marL="461963" indent="-461963" algn="just">
              <a:buFont typeface="Wingdings" pitchFamily="2" charset="2"/>
              <a:buChar char="Ø"/>
            </a:pPr>
            <a:endParaRPr lang="en-US" sz="2400" dirty="0" smtClean="0">
              <a:solidFill>
                <a:srgbClr val="333333"/>
              </a:solidFill>
            </a:endParaRPr>
          </a:p>
          <a:p>
            <a:pPr marL="461963" indent="-461963" algn="just">
              <a:buFont typeface="Wingdings" pitchFamily="2" charset="2"/>
              <a:buChar char="Ø"/>
            </a:pPr>
            <a:r>
              <a:rPr lang="en-US" sz="2400" dirty="0" smtClean="0"/>
              <a:t>Test systems must not only execute traditional ferroelectric tests but must also communicate with and control digital and electromechanical circuits in these emerging systems plus their fixtures.  </a:t>
            </a:r>
          </a:p>
          <a:p>
            <a:pPr marL="461963" indent="-461963" algn="just">
              <a:buFont typeface="Wingdings" pitchFamily="2" charset="2"/>
              <a:buChar char="Ø"/>
            </a:pPr>
            <a:endParaRPr lang="en-US" sz="2400" dirty="0" smtClean="0"/>
          </a:p>
          <a:p>
            <a:pPr marL="461963" indent="-461963" algn="just">
              <a:buFont typeface="Wingdings" pitchFamily="2" charset="2"/>
              <a:buChar char="Ø"/>
            </a:pPr>
            <a:r>
              <a:rPr lang="en-US" sz="2400" dirty="0" smtClean="0"/>
              <a:t>The objective of this presentation is to introduce the architecture Radiant will use for its new pMEMS tester that will evaluate not just ferroelectric devices but also the systems in which they are embedded.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381000"/>
            <a:ext cx="7772400" cy="685800"/>
          </a:xfrm>
        </p:spPr>
        <p:txBody>
          <a:bodyPr/>
          <a:lstStyle/>
          <a:p>
            <a:r>
              <a:rPr lang="en-US" dirty="0" smtClean="0">
                <a:solidFill>
                  <a:schemeClr val="tx1"/>
                </a:solidFill>
              </a:rPr>
              <a:t>Results: </a:t>
            </a:r>
            <a:r>
              <a:rPr lang="en-US" i="1" dirty="0" smtClean="0">
                <a:solidFill>
                  <a:schemeClr val="accent2"/>
                </a:solidFill>
              </a:rPr>
              <a:t>Impulse Testing</a:t>
            </a:r>
            <a:endParaRPr lang="en-US" i="1" dirty="0" smtClean="0"/>
          </a:p>
        </p:txBody>
      </p:sp>
      <p:sp>
        <p:nvSpPr>
          <p:cNvPr id="7" name="Rectangle 3"/>
          <p:cNvSpPr txBox="1">
            <a:spLocks noChangeArrowheads="1"/>
          </p:cNvSpPr>
          <p:nvPr/>
        </p:nvSpPr>
        <p:spPr bwMode="auto">
          <a:xfrm>
            <a:off x="685800" y="5638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smtClean="0">
                <a:latin typeface="+mn-lt"/>
              </a:rPr>
              <a:t>Identify single or multiple resonant frequencies of the Wings cantilever using classic </a:t>
            </a:r>
            <a:r>
              <a:rPr lang="en-US" sz="2000" i="1" kern="0" dirty="0" smtClean="0">
                <a:solidFill>
                  <a:srgbClr val="0000FF"/>
                </a:solidFill>
                <a:latin typeface="+mn-lt"/>
              </a:rPr>
              <a:t>impulse response </a:t>
            </a:r>
            <a:r>
              <a:rPr lang="en-US" sz="2000" kern="0" dirty="0" smtClean="0">
                <a:latin typeface="+mn-lt"/>
              </a:rPr>
              <a:t>test:     </a:t>
            </a:r>
            <a:r>
              <a:rPr lang="en-US" sz="2000" i="1" kern="0" dirty="0" smtClean="0">
                <a:solidFill>
                  <a:srgbClr val="0000FF"/>
                </a:solidFill>
                <a:latin typeface="+mn-lt"/>
              </a:rPr>
              <a:t>5 kHz </a:t>
            </a:r>
            <a:r>
              <a:rPr lang="en-US" sz="2000" i="1" kern="0" dirty="0" smtClean="0">
                <a:latin typeface="+mn-lt"/>
              </a:rPr>
              <a:t>&amp; </a:t>
            </a:r>
            <a:r>
              <a:rPr lang="en-US" sz="2000" i="1" kern="0" dirty="0" smtClean="0">
                <a:solidFill>
                  <a:srgbClr val="0000FF"/>
                </a:solidFill>
                <a:latin typeface="+mn-lt"/>
              </a:rPr>
              <a:t>46 kHz</a:t>
            </a:r>
            <a:r>
              <a:rPr lang="en-US" sz="2000" kern="0" dirty="0" smtClean="0">
                <a:latin typeface="+mn-lt"/>
              </a:rPr>
              <a:t>.  </a:t>
            </a:r>
            <a:endParaRPr kumimoji="0" lang="en-US" sz="2000" b="0" i="1" u="none" strike="noStrike" kern="0" cap="none" spc="0" normalizeH="0" baseline="0" noProof="0" dirty="0" smtClean="0">
              <a:ln>
                <a:noFill/>
              </a:ln>
              <a:solidFill>
                <a:srgbClr val="0000FF"/>
              </a:solidFill>
              <a:effectLst/>
              <a:uLnTx/>
              <a:uFillTx/>
              <a:latin typeface="+mn-lt"/>
              <a:ea typeface="+mn-ea"/>
              <a:cs typeface="+mn-cs"/>
            </a:endParaRPr>
          </a:p>
        </p:txBody>
      </p:sp>
      <p:pic>
        <p:nvPicPr>
          <p:cNvPr id="5122" name="Picture 2"/>
          <p:cNvPicPr>
            <a:picLocks noChangeAspect="1" noChangeArrowheads="1"/>
          </p:cNvPicPr>
          <p:nvPr/>
        </p:nvPicPr>
        <p:blipFill>
          <a:blip r:embed="rId2" cstate="print"/>
          <a:srcRect/>
          <a:stretch>
            <a:fillRect/>
          </a:stretch>
        </p:blipFill>
        <p:spPr bwMode="auto">
          <a:xfrm>
            <a:off x="1371600" y="1066800"/>
            <a:ext cx="6400800" cy="4572000"/>
          </a:xfrm>
          <a:prstGeom prst="rect">
            <a:avLst/>
          </a:prstGeom>
          <a:noFill/>
          <a:ln w="9525">
            <a:noFill/>
            <a:miter lim="800000"/>
            <a:headEnd/>
            <a:tailEnd/>
          </a:ln>
          <a:effectLst/>
        </p:spPr>
      </p:pic>
      <p:sp>
        <p:nvSpPr>
          <p:cNvPr id="5" name="TextBox 4"/>
          <p:cNvSpPr txBox="1"/>
          <p:nvPr/>
        </p:nvSpPr>
        <p:spPr>
          <a:xfrm>
            <a:off x="3581400" y="1792069"/>
            <a:ext cx="3657600" cy="646331"/>
          </a:xfrm>
          <a:prstGeom prst="rect">
            <a:avLst/>
          </a:prstGeom>
          <a:noFill/>
        </p:spPr>
        <p:txBody>
          <a:bodyPr wrap="square" rtlCol="0">
            <a:spAutoFit/>
          </a:bodyPr>
          <a:lstStyle/>
          <a:p>
            <a:r>
              <a:rPr lang="en-US" sz="1800" i="1" dirty="0" smtClean="0"/>
              <a:t>Electrical impulse applied to cantilever parallel-plate capacitor.  </a:t>
            </a:r>
            <a:endParaRPr lang="en-US" sz="1800" i="1" dirty="0"/>
          </a:p>
        </p:txBody>
      </p:sp>
      <p:sp>
        <p:nvSpPr>
          <p:cNvPr id="8" name="TextBox 7"/>
          <p:cNvSpPr txBox="1"/>
          <p:nvPr/>
        </p:nvSpPr>
        <p:spPr>
          <a:xfrm>
            <a:off x="1676400" y="4572000"/>
            <a:ext cx="1981200" cy="369332"/>
          </a:xfrm>
          <a:prstGeom prst="rect">
            <a:avLst/>
          </a:prstGeom>
          <a:solidFill>
            <a:schemeClr val="bg1"/>
          </a:solidFill>
        </p:spPr>
        <p:txBody>
          <a:bodyPr wrap="square" rtlCol="0">
            <a:spAutoFit/>
          </a:bodyPr>
          <a:lstStyle/>
          <a:p>
            <a:r>
              <a:rPr lang="en-US" sz="1800" i="1" dirty="0" smtClean="0"/>
              <a:t>Mechanical Motion</a:t>
            </a:r>
            <a:endParaRPr lang="en-US" sz="18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685800" y="381000"/>
            <a:ext cx="7772400" cy="685800"/>
          </a:xfrm>
          <a:prstGeom prst="rect">
            <a:avLst/>
          </a:prstGeom>
        </p:spPr>
        <p:txBody>
          <a:bodyPr/>
          <a:lstStyle/>
          <a:p>
            <a:pPr lvl="0" algn="ctr">
              <a:defRPr/>
            </a:pPr>
            <a:r>
              <a:rPr lang="en-US" sz="4400" dirty="0" smtClean="0"/>
              <a:t>Results: </a:t>
            </a:r>
            <a:r>
              <a:rPr kumimoji="0" lang="en-US" sz="4400" b="0" i="1" u="none" strike="noStrike" kern="0" cap="none" spc="0" normalizeH="0" baseline="0" noProof="0" dirty="0" smtClean="0">
                <a:ln>
                  <a:noFill/>
                </a:ln>
                <a:solidFill>
                  <a:schemeClr val="accent2"/>
                </a:solidFill>
                <a:effectLst/>
                <a:uLnTx/>
                <a:uFillTx/>
                <a:latin typeface="+mj-lt"/>
                <a:ea typeface="+mj-ea"/>
                <a:cs typeface="+mj-cs"/>
              </a:rPr>
              <a:t>Resonance Testing</a:t>
            </a:r>
            <a:endParaRPr kumimoji="0" lang="en-US" sz="4400" b="0" i="1" u="none" strike="noStrike" kern="0" cap="none" spc="0" normalizeH="0" baseline="0" noProof="0" dirty="0" smtClean="0">
              <a:ln>
                <a:noFill/>
              </a:ln>
              <a:solidFill>
                <a:schemeClr val="tx2"/>
              </a:solidFill>
              <a:effectLst/>
              <a:uLnTx/>
              <a:uFillTx/>
              <a:latin typeface="+mj-lt"/>
              <a:ea typeface="+mj-ea"/>
              <a:cs typeface="+mj-cs"/>
            </a:endParaRPr>
          </a:p>
        </p:txBody>
      </p:sp>
      <p:sp>
        <p:nvSpPr>
          <p:cNvPr id="13" name="Rectangle 3"/>
          <p:cNvSpPr txBox="1">
            <a:spLocks noChangeArrowheads="1"/>
          </p:cNvSpPr>
          <p:nvPr/>
        </p:nvSpPr>
        <p:spPr bwMode="auto">
          <a:xfrm>
            <a:off x="685800" y="5791200"/>
            <a:ext cx="7772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smtClean="0">
                <a:latin typeface="+mn-lt"/>
              </a:rPr>
              <a:t>Cantilever tip displacement at constant stimulus cycling into the parallel-plate capacitors.  Find the Q!</a:t>
            </a:r>
            <a:endParaRPr kumimoji="0" lang="en-US" sz="2000" b="0" i="1" u="none" strike="noStrike" kern="0" cap="none" spc="0" normalizeH="0" baseline="0" noProof="0" dirty="0" smtClean="0">
              <a:ln>
                <a:noFill/>
              </a:ln>
              <a:solidFill>
                <a:srgbClr val="0000FF"/>
              </a:solidFill>
              <a:effectLst/>
              <a:uLnTx/>
              <a:uFillTx/>
              <a:latin typeface="+mn-lt"/>
              <a:ea typeface="+mn-ea"/>
              <a:cs typeface="+mn-cs"/>
            </a:endParaRPr>
          </a:p>
        </p:txBody>
      </p:sp>
      <p:sp>
        <p:nvSpPr>
          <p:cNvPr id="7" name="TextBox 6"/>
          <p:cNvSpPr txBox="1"/>
          <p:nvPr/>
        </p:nvSpPr>
        <p:spPr>
          <a:xfrm>
            <a:off x="1066800" y="1295400"/>
            <a:ext cx="1524000" cy="338554"/>
          </a:xfrm>
          <a:prstGeom prst="rect">
            <a:avLst/>
          </a:prstGeom>
          <a:noFill/>
        </p:spPr>
        <p:txBody>
          <a:bodyPr wrap="square" rtlCol="0">
            <a:spAutoFit/>
          </a:bodyPr>
          <a:lstStyle/>
          <a:p>
            <a:pPr algn="ctr"/>
            <a:r>
              <a:rPr lang="en-US" sz="1600" i="1" dirty="0" smtClean="0"/>
              <a:t>5 kHz stimulus</a:t>
            </a:r>
            <a:endParaRPr lang="en-US" sz="1600" i="1" dirty="0"/>
          </a:p>
        </p:txBody>
      </p:sp>
      <p:sp>
        <p:nvSpPr>
          <p:cNvPr id="8" name="TextBox 7"/>
          <p:cNvSpPr txBox="1"/>
          <p:nvPr/>
        </p:nvSpPr>
        <p:spPr>
          <a:xfrm>
            <a:off x="4419600" y="4800600"/>
            <a:ext cx="3429000" cy="338554"/>
          </a:xfrm>
          <a:prstGeom prst="rect">
            <a:avLst/>
          </a:prstGeom>
          <a:noFill/>
        </p:spPr>
        <p:txBody>
          <a:bodyPr wrap="square" rtlCol="0">
            <a:spAutoFit/>
          </a:bodyPr>
          <a:lstStyle/>
          <a:p>
            <a:pPr algn="ctr"/>
            <a:r>
              <a:rPr lang="en-US" sz="1600" i="1" dirty="0" smtClean="0"/>
              <a:t>Displacement sat multiple frequencies.</a:t>
            </a:r>
            <a:endParaRPr lang="en-US" sz="1600" i="1" dirty="0"/>
          </a:p>
        </p:txBody>
      </p:sp>
      <p:sp>
        <p:nvSpPr>
          <p:cNvPr id="9" name="TextBox 8"/>
          <p:cNvSpPr txBox="1"/>
          <p:nvPr/>
        </p:nvSpPr>
        <p:spPr>
          <a:xfrm>
            <a:off x="762000" y="4419600"/>
            <a:ext cx="3276600" cy="830997"/>
          </a:xfrm>
          <a:prstGeom prst="rect">
            <a:avLst/>
          </a:prstGeom>
          <a:noFill/>
        </p:spPr>
        <p:txBody>
          <a:bodyPr wrap="square" rtlCol="0">
            <a:spAutoFit/>
          </a:bodyPr>
          <a:lstStyle/>
          <a:p>
            <a:r>
              <a:rPr lang="en-US" sz="1600" i="1" dirty="0" smtClean="0"/>
              <a:t>This device has a Q of at least 50 based on its amplitude change during multiple cycles.  </a:t>
            </a:r>
            <a:endParaRPr lang="en-US" sz="1600" i="1" dirty="0"/>
          </a:p>
        </p:txBody>
      </p:sp>
      <p:pic>
        <p:nvPicPr>
          <p:cNvPr id="1031" name="Picture 7"/>
          <p:cNvPicPr>
            <a:picLocks noChangeAspect="1" noChangeArrowheads="1"/>
          </p:cNvPicPr>
          <p:nvPr/>
        </p:nvPicPr>
        <p:blipFill>
          <a:blip r:embed="rId2" cstate="print"/>
          <a:srcRect/>
          <a:stretch>
            <a:fillRect/>
          </a:stretch>
        </p:blipFill>
        <p:spPr bwMode="auto">
          <a:xfrm>
            <a:off x="762000" y="1091170"/>
            <a:ext cx="7315200" cy="32004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114800" y="2732314"/>
            <a:ext cx="4495800" cy="32112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381000"/>
            <a:ext cx="7772400" cy="685800"/>
          </a:xfrm>
          <a:prstGeom prst="rect">
            <a:avLst/>
          </a:prstGeom>
        </p:spPr>
        <p:txBody>
          <a:bodyPr/>
          <a:lstStyle/>
          <a:p>
            <a:pPr lvl="0" algn="ctr">
              <a:defRPr/>
            </a:pPr>
            <a:r>
              <a:rPr lang="en-US" sz="4400" dirty="0" smtClean="0"/>
              <a:t>Results: </a:t>
            </a:r>
            <a:r>
              <a:rPr kumimoji="0" lang="en-US" sz="4400" b="0" i="1" u="none" strike="noStrike" kern="0" cap="none" spc="0" normalizeH="0" baseline="0" noProof="0" dirty="0" smtClean="0">
                <a:ln>
                  <a:noFill/>
                </a:ln>
                <a:solidFill>
                  <a:schemeClr val="accent2"/>
                </a:solidFill>
                <a:effectLst/>
                <a:uLnTx/>
                <a:uFillTx/>
                <a:latin typeface="+mj-lt"/>
                <a:ea typeface="+mj-ea"/>
                <a:cs typeface="+mj-cs"/>
              </a:rPr>
              <a:t>Actuator/Sensor</a:t>
            </a:r>
            <a:endParaRPr kumimoji="0" lang="en-US" sz="4400" b="0" i="1"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Rectangle 3"/>
          <p:cNvSpPr txBox="1">
            <a:spLocks noChangeArrowheads="1"/>
          </p:cNvSpPr>
          <p:nvPr/>
        </p:nvSpPr>
        <p:spPr bwMode="auto">
          <a:xfrm>
            <a:off x="685800" y="5715000"/>
            <a:ext cx="7924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1800" kern="0" dirty="0" smtClean="0">
                <a:latin typeface="+mn-lt"/>
              </a:rPr>
              <a:t>Actuate the cantilever at resonance using one capacitor while sensing the </a:t>
            </a:r>
            <a:r>
              <a:rPr lang="en-US" sz="1800" i="1" kern="0" dirty="0" smtClean="0">
                <a:solidFill>
                  <a:srgbClr val="0000FF"/>
                </a:solidFill>
                <a:latin typeface="+mn-lt"/>
              </a:rPr>
              <a:t>piezoelectric</a:t>
            </a:r>
            <a:r>
              <a:rPr lang="en-US" sz="1800" kern="0" dirty="0" smtClean="0">
                <a:latin typeface="+mn-lt"/>
              </a:rPr>
              <a:t> </a:t>
            </a:r>
            <a:r>
              <a:rPr lang="en-US" sz="1800" i="1" kern="0" dirty="0" smtClean="0">
                <a:solidFill>
                  <a:srgbClr val="0000FF"/>
                </a:solidFill>
                <a:latin typeface="+mn-lt"/>
              </a:rPr>
              <a:t>polarization</a:t>
            </a:r>
            <a:r>
              <a:rPr lang="en-US" sz="1800" kern="0" dirty="0" smtClean="0">
                <a:latin typeface="+mn-lt"/>
              </a:rPr>
              <a:t> generated in the </a:t>
            </a:r>
            <a:r>
              <a:rPr lang="en-US" sz="1800" i="1" kern="0" dirty="0" smtClean="0">
                <a:solidFill>
                  <a:srgbClr val="0000FF"/>
                </a:solidFill>
                <a:latin typeface="+mn-lt"/>
              </a:rPr>
              <a:t>second capacitor </a:t>
            </a:r>
            <a:r>
              <a:rPr lang="en-US" sz="1800" kern="0" dirty="0" smtClean="0">
                <a:latin typeface="+mn-lt"/>
              </a:rPr>
              <a:t>by the tip motion.</a:t>
            </a:r>
            <a:endParaRPr kumimoji="0" lang="en-US" sz="1800" b="0" i="1" u="none" strike="noStrike" kern="0" cap="none" spc="0" normalizeH="0" baseline="0" noProof="0" dirty="0" smtClean="0">
              <a:ln>
                <a:noFill/>
              </a:ln>
              <a:solidFill>
                <a:srgbClr val="0000FF"/>
              </a:solidFill>
              <a:effectLst/>
              <a:uLnTx/>
              <a:uFillTx/>
              <a:latin typeface="+mn-lt"/>
              <a:ea typeface="+mn-ea"/>
              <a:cs typeface="+mn-cs"/>
            </a:endParaRPr>
          </a:p>
        </p:txBody>
      </p:sp>
      <p:pic>
        <p:nvPicPr>
          <p:cNvPr id="7171" name="Picture 3"/>
          <p:cNvPicPr>
            <a:picLocks noChangeAspect="1" noChangeArrowheads="1"/>
          </p:cNvPicPr>
          <p:nvPr/>
        </p:nvPicPr>
        <p:blipFill>
          <a:blip r:embed="rId3" cstate="print"/>
          <a:srcRect/>
          <a:stretch>
            <a:fillRect/>
          </a:stretch>
        </p:blipFill>
        <p:spPr bwMode="auto">
          <a:xfrm>
            <a:off x="1524000" y="1143000"/>
            <a:ext cx="6400800" cy="4572000"/>
          </a:xfrm>
          <a:prstGeom prst="rect">
            <a:avLst/>
          </a:prstGeom>
          <a:noFill/>
          <a:ln w="9525">
            <a:noFill/>
            <a:miter lim="800000"/>
            <a:headEnd/>
            <a:tailEnd/>
          </a:ln>
          <a:effectLst/>
        </p:spPr>
      </p:pic>
      <p:sp>
        <p:nvSpPr>
          <p:cNvPr id="5" name="TextBox 4"/>
          <p:cNvSpPr txBox="1"/>
          <p:nvPr/>
        </p:nvSpPr>
        <p:spPr>
          <a:xfrm>
            <a:off x="7162800" y="2895600"/>
            <a:ext cx="1447800" cy="369332"/>
          </a:xfrm>
          <a:prstGeom prst="rect">
            <a:avLst/>
          </a:prstGeom>
          <a:solidFill>
            <a:schemeClr val="bg1"/>
          </a:solidFill>
        </p:spPr>
        <p:txBody>
          <a:bodyPr wrap="square" rtlCol="0">
            <a:spAutoFit/>
          </a:bodyPr>
          <a:lstStyle/>
          <a:p>
            <a:r>
              <a:rPr lang="en-US" sz="1800" i="1" dirty="0" smtClean="0"/>
              <a:t>~0.83pC/</a:t>
            </a:r>
            <a:r>
              <a:rPr lang="en-US" sz="1800" i="1" dirty="0" smtClean="0">
                <a:sym typeface="Symbol"/>
              </a:rPr>
              <a:t></a:t>
            </a:r>
            <a:r>
              <a:rPr lang="en-US" sz="1800" i="1" dirty="0" smtClean="0"/>
              <a:t>m</a:t>
            </a:r>
            <a:endParaRPr lang="en-US" sz="1800" i="1" dirty="0"/>
          </a:p>
        </p:txBody>
      </p:sp>
      <p:sp>
        <p:nvSpPr>
          <p:cNvPr id="6" name="TextBox 5"/>
          <p:cNvSpPr txBox="1"/>
          <p:nvPr/>
        </p:nvSpPr>
        <p:spPr>
          <a:xfrm>
            <a:off x="7162800" y="3974068"/>
            <a:ext cx="1295400" cy="369332"/>
          </a:xfrm>
          <a:prstGeom prst="rect">
            <a:avLst/>
          </a:prstGeom>
          <a:solidFill>
            <a:schemeClr val="bg1"/>
          </a:solidFill>
        </p:spPr>
        <p:txBody>
          <a:bodyPr wrap="square" rtlCol="0">
            <a:spAutoFit/>
          </a:bodyPr>
          <a:lstStyle/>
          <a:p>
            <a:r>
              <a:rPr lang="en-US" sz="1800" i="1" dirty="0" smtClean="0"/>
              <a:t>~0.6</a:t>
            </a:r>
            <a:r>
              <a:rPr lang="en-US" sz="1800" i="1" dirty="0" smtClean="0">
                <a:sym typeface="Symbol"/>
              </a:rPr>
              <a:t></a:t>
            </a:r>
            <a:r>
              <a:rPr lang="en-US" sz="1800" i="1" dirty="0" smtClean="0"/>
              <a:t>m</a:t>
            </a:r>
            <a:endParaRPr lang="en-US" sz="18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Test</a:t>
            </a:r>
            <a:r>
              <a:rPr lang="en-US" sz="4400" kern="0" dirty="0" smtClean="0">
                <a:solidFill>
                  <a:schemeClr val="accent2"/>
                </a:solidFill>
                <a:latin typeface="+mj-lt"/>
                <a:ea typeface="+mj-ea"/>
                <a:cs typeface="+mj-cs"/>
              </a:rPr>
              <a:t> Requirements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Rectangle 3"/>
          <p:cNvSpPr txBox="1">
            <a:spLocks noChangeArrowheads="1"/>
          </p:cNvSpPr>
          <p:nvPr/>
        </p:nvSpPr>
        <p:spPr bwMode="auto">
          <a:xfrm>
            <a:off x="685800" y="11430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spcBef>
                <a:spcPct val="20000"/>
              </a:spcBef>
              <a:defRPr/>
            </a:pPr>
            <a:r>
              <a:rPr lang="en-US" sz="2000" kern="0" dirty="0" smtClean="0">
                <a:latin typeface="+mn-lt"/>
              </a:rPr>
              <a:t>Radiant built these test fixtures for its own research.  Radiant’s customers will need to build their own for their research. </a:t>
            </a:r>
            <a:r>
              <a:rPr lang="en-US" sz="2000" i="1" kern="0" dirty="0" smtClean="0">
                <a:latin typeface="+mn-lt"/>
              </a:rPr>
              <a:t>Radiant foresees the following needs</a:t>
            </a:r>
            <a:r>
              <a:rPr lang="en-US" sz="2000" kern="0" dirty="0" smtClean="0">
                <a:latin typeface="+mn-lt"/>
              </a:rPr>
              <a:t>:</a:t>
            </a:r>
          </a:p>
          <a:p>
            <a:pPr marL="514350" indent="-514350" algn="just">
              <a:spcBef>
                <a:spcPts val="1200"/>
              </a:spcBef>
              <a:buFont typeface="Wingdings" pitchFamily="2" charset="2"/>
              <a:buChar char="Ø"/>
              <a:defRPr/>
            </a:pPr>
            <a:r>
              <a:rPr lang="en-US" sz="2000" kern="0" dirty="0" smtClean="0">
                <a:latin typeface="+mn-lt"/>
              </a:rPr>
              <a:t>Mixed digital and analog signal generation and measurement</a:t>
            </a:r>
          </a:p>
          <a:p>
            <a:pPr marL="1371600" lvl="1" indent="-514350" algn="just">
              <a:spcBef>
                <a:spcPts val="600"/>
              </a:spcBef>
              <a:buFont typeface="+mj-lt"/>
              <a:buAutoNum type="romanUcPeriod"/>
              <a:defRPr/>
            </a:pPr>
            <a:r>
              <a:rPr lang="en-US" sz="2000" kern="0" dirty="0" smtClean="0">
                <a:latin typeface="+mn-lt"/>
              </a:rPr>
              <a:t>Synchronous</a:t>
            </a:r>
          </a:p>
          <a:p>
            <a:pPr marL="1371600" lvl="1" indent="-514350" algn="just">
              <a:spcBef>
                <a:spcPts val="600"/>
              </a:spcBef>
              <a:buFont typeface="+mj-lt"/>
              <a:buAutoNum type="romanUcPeriod"/>
              <a:defRPr/>
            </a:pPr>
            <a:r>
              <a:rPr lang="en-US" sz="2000" kern="0" dirty="0" smtClean="0">
                <a:latin typeface="+mn-lt"/>
              </a:rPr>
              <a:t>Asynchronous</a:t>
            </a:r>
          </a:p>
          <a:p>
            <a:pPr marL="514350" indent="-514350" algn="just">
              <a:spcBef>
                <a:spcPts val="1200"/>
              </a:spcBef>
              <a:buFont typeface="Wingdings" pitchFamily="2" charset="2"/>
              <a:buChar char="Ø"/>
              <a:defRPr/>
            </a:pPr>
            <a:r>
              <a:rPr lang="en-US" sz="2000" kern="0" dirty="0" smtClean="0">
                <a:latin typeface="+mn-lt"/>
              </a:rPr>
              <a:t>Modern digital communications </a:t>
            </a:r>
            <a:r>
              <a:rPr lang="en-US" sz="2000" kern="0" dirty="0" smtClean="0">
                <a:latin typeface="+mn-lt"/>
              </a:rPr>
              <a:t>channels for circuit control</a:t>
            </a:r>
            <a:endParaRPr lang="en-US" sz="2000" kern="0" dirty="0" smtClean="0">
              <a:latin typeface="+mn-lt"/>
            </a:endParaRPr>
          </a:p>
          <a:p>
            <a:pPr marL="1371600" lvl="1" indent="-514350" algn="just">
              <a:spcBef>
                <a:spcPts val="600"/>
              </a:spcBef>
              <a:buFont typeface="+mj-lt"/>
              <a:buAutoNum type="romanUcPeriod"/>
              <a:defRPr/>
            </a:pPr>
            <a:r>
              <a:rPr lang="en-US" sz="2000" kern="0" dirty="0" smtClean="0"/>
              <a:t>I</a:t>
            </a:r>
            <a:r>
              <a:rPr lang="en-US" sz="2000" kern="0" baseline="30000" dirty="0" smtClean="0"/>
              <a:t>2</a:t>
            </a:r>
            <a:r>
              <a:rPr lang="en-US" sz="2000" kern="0" dirty="0" smtClean="0"/>
              <a:t>C</a:t>
            </a:r>
          </a:p>
          <a:p>
            <a:pPr marL="1371600" lvl="1" indent="-514350" algn="just">
              <a:spcBef>
                <a:spcPts val="600"/>
              </a:spcBef>
              <a:buFont typeface="+mj-lt"/>
              <a:buAutoNum type="romanUcPeriod"/>
              <a:defRPr/>
            </a:pPr>
            <a:r>
              <a:rPr lang="en-US" sz="2000" kern="0" dirty="0" smtClean="0"/>
              <a:t>Digital I/O</a:t>
            </a:r>
          </a:p>
          <a:p>
            <a:pPr marL="1371600" lvl="1" indent="-514350" algn="just">
              <a:spcBef>
                <a:spcPts val="600"/>
              </a:spcBef>
              <a:buFont typeface="+mj-lt"/>
              <a:buAutoNum type="romanUcPeriod"/>
              <a:defRPr/>
            </a:pPr>
            <a:r>
              <a:rPr lang="en-US" sz="2000" kern="0" dirty="0" smtClean="0"/>
              <a:t>USB</a:t>
            </a:r>
            <a:endParaRPr lang="en-US" sz="2000" kern="0" dirty="0" smtClean="0">
              <a:latin typeface="+mn-lt"/>
            </a:endParaRPr>
          </a:p>
          <a:p>
            <a:pPr marL="514350" indent="-514350" algn="just">
              <a:spcBef>
                <a:spcPts val="1200"/>
              </a:spcBef>
              <a:buFont typeface="Wingdings" pitchFamily="2" charset="2"/>
              <a:buChar char="Ø"/>
              <a:defRPr/>
            </a:pPr>
            <a:r>
              <a:rPr lang="en-US" sz="2000" kern="0" noProof="0" dirty="0" smtClean="0">
                <a:latin typeface="+mn-lt"/>
              </a:rPr>
              <a:t>Long term test </a:t>
            </a:r>
            <a:r>
              <a:rPr lang="en-US" sz="2000" kern="0" dirty="0" smtClean="0">
                <a:latin typeface="+mn-lt"/>
              </a:rPr>
              <a:t>over a range of </a:t>
            </a:r>
            <a:r>
              <a:rPr lang="en-US" sz="2000" kern="0" noProof="0" dirty="0" smtClean="0">
                <a:latin typeface="+mn-lt"/>
              </a:rPr>
              <a:t>temperatures</a:t>
            </a:r>
          </a:p>
          <a:p>
            <a:pPr marL="514350" indent="-514350" algn="just">
              <a:spcBef>
                <a:spcPts val="1200"/>
              </a:spcBef>
              <a:buFont typeface="Wingdings" pitchFamily="2" charset="2"/>
              <a:buChar char="Ø"/>
              <a:defRPr/>
            </a:pPr>
            <a:r>
              <a:rPr kumimoji="0" lang="en-US" sz="2000" b="1" u="none" strike="noStrike" kern="0" cap="none" spc="0" normalizeH="0" noProof="0" dirty="0" smtClean="0">
                <a:ln>
                  <a:noFill/>
                </a:ln>
                <a:effectLst/>
                <a:uLnTx/>
                <a:uFillTx/>
                <a:latin typeface="+mn-lt"/>
                <a:ea typeface="+mn-ea"/>
                <a:cs typeface="+mn-cs"/>
              </a:rPr>
              <a:t>Automated Test Environment </a:t>
            </a:r>
            <a:r>
              <a:rPr kumimoji="0" lang="en-US" sz="2000" b="0" u="none" strike="noStrike" kern="0" cap="none" spc="0" normalizeH="0" noProof="0" dirty="0" smtClean="0">
                <a:ln>
                  <a:noFill/>
                </a:ln>
                <a:effectLst/>
                <a:uLnTx/>
                <a:uFillTx/>
                <a:latin typeface="+mn-lt"/>
                <a:ea typeface="+mn-ea"/>
                <a:cs typeface="+mn-cs"/>
              </a:rPr>
              <a:t>(ATE) controlling – and recording </a:t>
            </a:r>
            <a:r>
              <a:rPr lang="en-US" sz="2000" kern="0" dirty="0" smtClean="0"/>
              <a:t>–</a:t>
            </a:r>
            <a:r>
              <a:rPr kumimoji="0" lang="en-US" sz="2000" b="0" u="none" strike="noStrike" kern="0" cap="none" spc="0" normalizeH="0" noProof="0" dirty="0" smtClean="0">
                <a:ln>
                  <a:noFill/>
                </a:ln>
                <a:effectLst/>
                <a:uLnTx/>
                <a:uFillTx/>
                <a:latin typeface="+mn-lt"/>
                <a:ea typeface="+mn-ea"/>
                <a:cs typeface="+mn-cs"/>
              </a:rPr>
              <a:t> all activity from a single User Interface.  </a:t>
            </a:r>
            <a:endParaRPr kumimoji="0" lang="en-US" sz="2000" b="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pMEMS Tester</a:t>
            </a:r>
            <a:r>
              <a:rPr kumimoji="0" lang="en-US" sz="4400" b="0" i="0" u="none" strike="noStrike" kern="0" cap="none" spc="0" normalizeH="0" noProof="0" dirty="0" smtClean="0">
                <a:ln>
                  <a:noFill/>
                </a:ln>
                <a:solidFill>
                  <a:schemeClr val="accent2"/>
                </a:solidFill>
                <a:effectLst/>
                <a:uLnTx/>
                <a:uFillTx/>
                <a:latin typeface="+mj-lt"/>
                <a:ea typeface="+mj-ea"/>
                <a:cs typeface="+mj-cs"/>
              </a:rPr>
              <a:t> Attributes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685800" y="11430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lgn="just">
              <a:spcBef>
                <a:spcPts val="1800"/>
              </a:spcBef>
              <a:buFont typeface="Wingdings" pitchFamily="2" charset="2"/>
              <a:buChar char="Ø"/>
              <a:defRPr/>
            </a:pPr>
            <a:r>
              <a:rPr lang="en-US" sz="2000" kern="0" dirty="0" smtClean="0">
                <a:latin typeface="+mn-lt"/>
              </a:rPr>
              <a:t>All existing Precision Multiferroic ferroelectric tests.</a:t>
            </a:r>
          </a:p>
          <a:p>
            <a:pPr marL="514350" indent="-514350" algn="just">
              <a:spcBef>
                <a:spcPts val="1800"/>
              </a:spcBef>
              <a:buFont typeface="Wingdings" pitchFamily="2" charset="2"/>
              <a:buChar char="Ø"/>
              <a:defRPr/>
            </a:pPr>
            <a:r>
              <a:rPr lang="en-US" sz="2000" kern="0" dirty="0" smtClean="0">
                <a:latin typeface="+mn-lt"/>
              </a:rPr>
              <a:t>Impedance measurement with built-in LCR.</a:t>
            </a:r>
          </a:p>
          <a:p>
            <a:pPr marL="514350" indent="-514350" algn="just">
              <a:spcBef>
                <a:spcPts val="1200"/>
              </a:spcBef>
              <a:buFont typeface="Wingdings" pitchFamily="2" charset="2"/>
              <a:buChar char="Ø"/>
              <a:defRPr/>
            </a:pPr>
            <a:r>
              <a:rPr lang="en-US" sz="2000" kern="0" dirty="0" smtClean="0">
                <a:latin typeface="+mn-lt"/>
              </a:rPr>
              <a:t>Asynchronous pulse generator with programmable delay triggered by the tester’s </a:t>
            </a:r>
            <a:r>
              <a:rPr lang="en-US" sz="2000" i="1" kern="0" dirty="0" smtClean="0">
                <a:latin typeface="+mn-lt"/>
              </a:rPr>
              <a:t>already existing </a:t>
            </a:r>
            <a:r>
              <a:rPr lang="en-US" sz="2000" kern="0" dirty="0" smtClean="0">
                <a:latin typeface="+mn-lt"/>
              </a:rPr>
              <a:t>SYNC pulse.</a:t>
            </a:r>
          </a:p>
          <a:p>
            <a:pPr marL="514350" indent="-514350" algn="just">
              <a:spcBef>
                <a:spcPts val="1200"/>
              </a:spcBef>
              <a:buFont typeface="Wingdings" pitchFamily="2" charset="2"/>
              <a:buChar char="Ø"/>
              <a:defRPr/>
            </a:pPr>
            <a:r>
              <a:rPr kumimoji="0" lang="en-US" sz="2000" b="0" u="none" strike="noStrike" kern="0" cap="none" spc="0" normalizeH="0" baseline="0" noProof="0" dirty="0" smtClean="0">
                <a:ln>
                  <a:noFill/>
                </a:ln>
                <a:effectLst/>
                <a:uLnTx/>
                <a:uFillTx/>
                <a:latin typeface="+mn-lt"/>
                <a:ea typeface="+mn-ea"/>
                <a:cs typeface="+mn-cs"/>
              </a:rPr>
              <a:t>Independent</a:t>
            </a:r>
            <a:r>
              <a:rPr kumimoji="0" lang="en-US" sz="2000" b="0" u="none" strike="noStrike" kern="0" cap="none" spc="0" normalizeH="0" noProof="0" dirty="0" smtClean="0">
                <a:ln>
                  <a:noFill/>
                </a:ln>
                <a:effectLst/>
                <a:uLnTx/>
                <a:uFillTx/>
                <a:latin typeface="+mn-lt"/>
                <a:ea typeface="+mn-ea"/>
                <a:cs typeface="+mn-cs"/>
              </a:rPr>
              <a:t> </a:t>
            </a:r>
            <a:r>
              <a:rPr kumimoji="0" lang="en-US" sz="2000" b="0" u="none" strike="noStrike" kern="0" cap="none" spc="0" normalizeH="0" baseline="0" noProof="0" dirty="0" smtClean="0">
                <a:ln>
                  <a:noFill/>
                </a:ln>
                <a:effectLst/>
                <a:uLnTx/>
                <a:uFillTx/>
                <a:latin typeface="+mn-lt"/>
                <a:ea typeface="+mn-ea"/>
                <a:cs typeface="+mn-cs"/>
              </a:rPr>
              <a:t>DC</a:t>
            </a:r>
            <a:r>
              <a:rPr kumimoji="0" lang="en-US" sz="2000" b="0" u="none" strike="noStrike" kern="0" cap="none" spc="0" normalizeH="0" noProof="0" dirty="0" smtClean="0">
                <a:ln>
                  <a:noFill/>
                </a:ln>
                <a:effectLst/>
                <a:uLnTx/>
                <a:uFillTx/>
                <a:latin typeface="+mn-lt"/>
                <a:ea typeface="+mn-ea"/>
                <a:cs typeface="+mn-cs"/>
              </a:rPr>
              <a:t> Bias voltage source</a:t>
            </a:r>
          </a:p>
          <a:p>
            <a:pPr marL="514350" indent="-514350" algn="just">
              <a:spcBef>
                <a:spcPts val="1200"/>
              </a:spcBef>
              <a:buFont typeface="Wingdings" pitchFamily="2" charset="2"/>
              <a:buChar char="Ø"/>
              <a:defRPr/>
            </a:pPr>
            <a:r>
              <a:rPr lang="en-US" sz="2000" kern="0" dirty="0" smtClean="0">
                <a:latin typeface="+mn-lt"/>
              </a:rPr>
              <a:t>Asynchronous 16-bit voltage measurement.</a:t>
            </a:r>
          </a:p>
          <a:p>
            <a:pPr marL="514350" indent="-514350" algn="just">
              <a:spcBef>
                <a:spcPts val="1200"/>
              </a:spcBef>
              <a:buFont typeface="Wingdings" pitchFamily="2" charset="2"/>
              <a:buChar char="Ø"/>
              <a:defRPr/>
            </a:pPr>
            <a:r>
              <a:rPr lang="en-US" sz="2000" kern="0" dirty="0" smtClean="0"/>
              <a:t>Frequency counter up to 60 MHz</a:t>
            </a:r>
            <a:endParaRPr lang="en-US" sz="2000" kern="0" dirty="0" smtClean="0">
              <a:latin typeface="+mn-lt"/>
            </a:endParaRPr>
          </a:p>
          <a:p>
            <a:pPr marL="514350" indent="-514350" algn="just">
              <a:spcBef>
                <a:spcPts val="1200"/>
              </a:spcBef>
              <a:buFont typeface="Wingdings" pitchFamily="2" charset="2"/>
              <a:buChar char="Ø"/>
              <a:defRPr/>
            </a:pPr>
            <a:r>
              <a:rPr lang="en-US" sz="2000" kern="0" dirty="0" smtClean="0"/>
              <a:t>Parallel Digital I/O port to control pMEMS circuitry while providing power/ground connections from the tester power supply.</a:t>
            </a:r>
          </a:p>
          <a:p>
            <a:pPr marL="514350" indent="-514350" algn="just">
              <a:spcBef>
                <a:spcPts val="1200"/>
              </a:spcBef>
              <a:buFont typeface="Wingdings" pitchFamily="2" charset="2"/>
              <a:buChar char="Ø"/>
              <a:defRPr/>
            </a:pPr>
            <a:r>
              <a:rPr kumimoji="0" lang="en-US" sz="2000" b="0" u="none" strike="noStrike" kern="0" cap="none" spc="0" normalizeH="0" noProof="0" dirty="0" smtClean="0">
                <a:ln>
                  <a:noFill/>
                </a:ln>
                <a:effectLst/>
                <a:uLnTx/>
                <a:uFillTx/>
                <a:latin typeface="+mn-lt"/>
                <a:ea typeface="+mn-ea"/>
                <a:cs typeface="+mn-cs"/>
              </a:rPr>
              <a:t>I</a:t>
            </a:r>
            <a:r>
              <a:rPr kumimoji="0" lang="en-US" sz="2000" b="0" u="none" strike="noStrike" kern="0" cap="none" spc="0" normalizeH="0" baseline="30000" noProof="0" dirty="0" smtClean="0">
                <a:ln>
                  <a:noFill/>
                </a:ln>
                <a:effectLst/>
                <a:uLnTx/>
                <a:uFillTx/>
                <a:latin typeface="+mn-lt"/>
                <a:ea typeface="+mn-ea"/>
                <a:cs typeface="+mn-cs"/>
              </a:rPr>
              <a:t>2</a:t>
            </a:r>
            <a:r>
              <a:rPr kumimoji="0" lang="en-US" sz="2000" b="0" u="none" strike="noStrike" kern="0" cap="none" spc="0" normalizeH="0" noProof="0" dirty="0" smtClean="0">
                <a:ln>
                  <a:noFill/>
                </a:ln>
                <a:effectLst/>
                <a:uLnTx/>
                <a:uFillTx/>
                <a:latin typeface="+mn-lt"/>
                <a:ea typeface="+mn-ea"/>
                <a:cs typeface="+mn-cs"/>
              </a:rPr>
              <a:t>C Communications Port also supplying remote power.  </a:t>
            </a:r>
          </a:p>
          <a:p>
            <a:pPr marL="514350" indent="-514350" algn="just">
              <a:spcBef>
                <a:spcPts val="1200"/>
              </a:spcBef>
              <a:buFont typeface="Wingdings" pitchFamily="2" charset="2"/>
              <a:buChar char="Ø"/>
              <a:defRPr/>
            </a:pPr>
            <a:r>
              <a:rPr lang="en-US" sz="2000" kern="0" dirty="0" smtClean="0">
                <a:latin typeface="+mn-lt"/>
              </a:rPr>
              <a:t>Temperature chamber with  internal user prototyping space and connections to pMEMS tester signals.  (</a:t>
            </a:r>
            <a:r>
              <a:rPr lang="en-US" sz="2000" i="1" kern="0" dirty="0" smtClean="0">
                <a:latin typeface="+mn-lt"/>
              </a:rPr>
              <a:t>Prototype shown earlier</a:t>
            </a:r>
            <a:r>
              <a:rPr lang="en-US" sz="2000" kern="0" dirty="0" smtClean="0">
                <a:latin typeface="+mn-lt"/>
              </a:rPr>
              <a:t>.)</a:t>
            </a:r>
            <a:endParaRPr kumimoji="0" lang="en-US" sz="2000" b="0" u="none" strike="noStrike" kern="0" cap="none" spc="0" normalizeH="0" noProof="0" dirty="0" smtClean="0">
              <a:ln>
                <a:noFill/>
              </a:ln>
              <a:effectLst/>
              <a:uLnTx/>
              <a:uFillTx/>
              <a:latin typeface="+mn-lt"/>
              <a:ea typeface="+mn-ea"/>
              <a:cs typeface="+mn-cs"/>
            </a:endParaRPr>
          </a:p>
          <a:p>
            <a:pPr marL="514350" indent="-514350" algn="just">
              <a:spcBef>
                <a:spcPts val="1200"/>
              </a:spcBef>
              <a:defRPr/>
            </a:pPr>
            <a:endParaRPr kumimoji="0" lang="en-US" sz="2000" b="0" u="none" strike="noStrike" kern="0" cap="none" spc="0" normalizeH="0" noProof="0" dirty="0" smtClean="0">
              <a:ln>
                <a:noFill/>
              </a:ln>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New</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Vision Functions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1" indent="-514350" algn="just">
              <a:spcBef>
                <a:spcPts val="1200"/>
              </a:spcBef>
              <a:buFont typeface="Wingdings" pitchFamily="2" charset="2"/>
              <a:buChar char="Ø"/>
              <a:defRPr/>
            </a:pPr>
            <a:r>
              <a:rPr lang="en-US" sz="2000" kern="0" baseline="0" dirty="0" smtClean="0">
                <a:latin typeface="+mn-lt"/>
              </a:rPr>
              <a:t>Advanced Communications and Control</a:t>
            </a:r>
          </a:p>
          <a:p>
            <a:pPr marL="1377950" lvl="3" indent="-465138" algn="just">
              <a:spcBef>
                <a:spcPts val="1200"/>
              </a:spcBef>
              <a:buFont typeface="+mj-lt"/>
              <a:buAutoNum type="romanUcPeriod"/>
              <a:defRPr/>
            </a:pPr>
            <a:r>
              <a:rPr lang="en-US" sz="1800" kern="0" dirty="0" smtClean="0">
                <a:latin typeface="+mn-lt"/>
              </a:rPr>
              <a:t>D</a:t>
            </a:r>
            <a:r>
              <a:rPr lang="en-US" sz="1800" kern="0" baseline="0" dirty="0" smtClean="0">
                <a:latin typeface="+mn-lt"/>
              </a:rPr>
              <a:t>igital I/O</a:t>
            </a:r>
            <a:r>
              <a:rPr lang="en-US" sz="1800" kern="0" dirty="0" smtClean="0">
                <a:latin typeface="+mn-lt"/>
              </a:rPr>
              <a:t> Task with </a:t>
            </a:r>
            <a:r>
              <a:rPr lang="en-US" sz="1800" i="1" kern="0" dirty="0" smtClean="0">
                <a:latin typeface="+mn-lt"/>
              </a:rPr>
              <a:t>list processing </a:t>
            </a:r>
            <a:r>
              <a:rPr lang="en-US" sz="1800" kern="0" dirty="0" smtClean="0">
                <a:latin typeface="+mn-lt"/>
              </a:rPr>
              <a:t>function to control external ADCs, DACs, DSPs, and Gate Arrays from the parallel port.</a:t>
            </a:r>
          </a:p>
          <a:p>
            <a:pPr marL="1377950" lvl="3" indent="-465138" algn="just">
              <a:spcBef>
                <a:spcPts val="1200"/>
              </a:spcBef>
              <a:buFont typeface="+mj-lt"/>
              <a:buAutoNum type="romanUcPeriod"/>
              <a:defRPr/>
            </a:pPr>
            <a:r>
              <a:rPr lang="en-US" sz="1800" kern="0" dirty="0" smtClean="0">
                <a:latin typeface="+mn-lt"/>
              </a:rPr>
              <a:t>I</a:t>
            </a:r>
            <a:r>
              <a:rPr lang="en-US" sz="1800" kern="0" baseline="30000" dirty="0" smtClean="0">
                <a:latin typeface="+mn-lt"/>
              </a:rPr>
              <a:t>2</a:t>
            </a:r>
            <a:r>
              <a:rPr lang="en-US" sz="1800" kern="0" dirty="0" smtClean="0">
                <a:latin typeface="+mn-lt"/>
              </a:rPr>
              <a:t>C Task with </a:t>
            </a:r>
            <a:r>
              <a:rPr lang="en-US" sz="1800" i="1" kern="0" dirty="0" smtClean="0">
                <a:latin typeface="+mn-lt"/>
              </a:rPr>
              <a:t>token-based control functions</a:t>
            </a:r>
            <a:r>
              <a:rPr lang="en-US" sz="1800" kern="0" dirty="0" smtClean="0">
                <a:latin typeface="+mn-lt"/>
              </a:rPr>
              <a:t> for communicating with </a:t>
            </a:r>
            <a:r>
              <a:rPr lang="en-US" sz="1800" kern="0" dirty="0" smtClean="0"/>
              <a:t>I</a:t>
            </a:r>
            <a:r>
              <a:rPr lang="en-US" sz="1800" kern="0" baseline="30000" dirty="0" smtClean="0"/>
              <a:t>2</a:t>
            </a:r>
            <a:r>
              <a:rPr lang="en-US" sz="1800" kern="0" dirty="0" smtClean="0"/>
              <a:t>C-enabled logic ICs or microprocessor accessory control circuits.</a:t>
            </a:r>
          </a:p>
          <a:p>
            <a:pPr marL="1377950" lvl="3" indent="-463550" algn="just">
              <a:spcBef>
                <a:spcPts val="1200"/>
              </a:spcBef>
              <a:buFont typeface="+mj-lt"/>
              <a:buAutoNum type="romanUcPeriod"/>
              <a:defRPr/>
            </a:pPr>
            <a:r>
              <a:rPr lang="en-US" sz="1800" kern="0" baseline="0" dirty="0" smtClean="0">
                <a:latin typeface="+mn-lt"/>
              </a:rPr>
              <a:t>Under consideration</a:t>
            </a:r>
            <a:r>
              <a:rPr lang="en-US" sz="1800" kern="0" dirty="0" smtClean="0">
                <a:latin typeface="+mn-lt"/>
              </a:rPr>
              <a:t> → A </a:t>
            </a:r>
            <a:r>
              <a:rPr lang="en-US" sz="1800" kern="0" baseline="0" dirty="0" smtClean="0">
                <a:latin typeface="+mn-lt"/>
              </a:rPr>
              <a:t>USB</a:t>
            </a:r>
            <a:r>
              <a:rPr lang="en-US" sz="1800" kern="0" dirty="0" smtClean="0">
                <a:latin typeface="+mn-lt"/>
              </a:rPr>
              <a:t> Task for communicating directly between Vision and Arduino boards.  </a:t>
            </a:r>
            <a:endParaRPr lang="en-US" sz="1800" kern="0" baseline="0" dirty="0" smtClean="0">
              <a:latin typeface="+mn-lt"/>
            </a:endParaRPr>
          </a:p>
          <a:p>
            <a:pPr marL="514350" lvl="1" indent="-514350" algn="just">
              <a:spcBef>
                <a:spcPts val="1200"/>
              </a:spcBef>
              <a:buFont typeface="Wingdings" pitchFamily="2" charset="2"/>
              <a:buChar char="Ø"/>
              <a:defRPr/>
            </a:pPr>
            <a:r>
              <a:rPr lang="en-US" sz="2000" kern="0" baseline="0" dirty="0" smtClean="0">
                <a:latin typeface="+mn-lt"/>
              </a:rPr>
              <a:t>New Vision</a:t>
            </a:r>
            <a:r>
              <a:rPr lang="en-US" sz="2000" kern="0" dirty="0" smtClean="0">
                <a:latin typeface="+mn-lt"/>
              </a:rPr>
              <a:t> tasks:</a:t>
            </a:r>
          </a:p>
          <a:p>
            <a:pPr marL="1377950" lvl="2" indent="-465138" algn="just">
              <a:spcBef>
                <a:spcPts val="600"/>
              </a:spcBef>
              <a:buFont typeface="+mj-lt"/>
              <a:buAutoNum type="romanUcPeriod"/>
              <a:defRPr/>
            </a:pPr>
            <a:r>
              <a:rPr kumimoji="0" lang="en-US" sz="1800" b="0" u="none" strike="noStrike" kern="0" cap="none" spc="0" normalizeH="0" baseline="0" noProof="0" dirty="0" smtClean="0">
                <a:ln>
                  <a:noFill/>
                </a:ln>
                <a:effectLst/>
                <a:uLnTx/>
                <a:uFillTx/>
                <a:latin typeface="+mn-lt"/>
                <a:ea typeface="+mn-ea"/>
                <a:cs typeface="+mn-cs"/>
              </a:rPr>
              <a:t>FFT Task</a:t>
            </a:r>
          </a:p>
          <a:p>
            <a:pPr marL="1377950" lvl="2" indent="-465138" algn="just">
              <a:spcBef>
                <a:spcPts val="600"/>
              </a:spcBef>
              <a:buFont typeface="+mj-lt"/>
              <a:buAutoNum type="romanUcPeriod"/>
              <a:defRPr/>
            </a:pPr>
            <a:r>
              <a:rPr kumimoji="0" lang="en-US" sz="1800" b="0" u="none" strike="noStrike" kern="0" cap="none" spc="0" normalizeH="0" baseline="0" noProof="0" dirty="0" smtClean="0">
                <a:ln>
                  <a:noFill/>
                </a:ln>
                <a:effectLst/>
                <a:uLnTx/>
                <a:uFillTx/>
                <a:latin typeface="+mn-lt"/>
                <a:ea typeface="+mn-ea"/>
                <a:cs typeface="+mn-cs"/>
              </a:rPr>
              <a:t>Impulse</a:t>
            </a:r>
            <a:r>
              <a:rPr kumimoji="0" lang="en-US" sz="1800" b="0" u="none" strike="noStrike" kern="0" cap="none" spc="0" normalizeH="0" noProof="0" dirty="0" smtClean="0">
                <a:ln>
                  <a:noFill/>
                </a:ln>
                <a:effectLst/>
                <a:uLnTx/>
                <a:uFillTx/>
                <a:latin typeface="+mn-lt"/>
                <a:ea typeface="+mn-ea"/>
                <a:cs typeface="+mn-cs"/>
              </a:rPr>
              <a:t> Response Task</a:t>
            </a:r>
          </a:p>
          <a:p>
            <a:pPr marL="1377950" lvl="2" indent="-465138" algn="just">
              <a:spcBef>
                <a:spcPts val="600"/>
              </a:spcBef>
              <a:buFont typeface="+mj-lt"/>
              <a:buAutoNum type="romanUcPeriod"/>
              <a:defRPr/>
            </a:pPr>
            <a:r>
              <a:rPr lang="en-US" sz="1800" kern="0" baseline="0" dirty="0" smtClean="0">
                <a:latin typeface="+mn-lt"/>
              </a:rPr>
              <a:t>Mechanical Resonance Task</a:t>
            </a:r>
          </a:p>
          <a:p>
            <a:pPr marL="1377950" lvl="2" indent="-465138" algn="just">
              <a:spcBef>
                <a:spcPts val="600"/>
              </a:spcBef>
              <a:buFont typeface="+mj-lt"/>
              <a:buAutoNum type="romanUcPeriod"/>
              <a:defRPr/>
            </a:pPr>
            <a:r>
              <a:rPr kumimoji="0" lang="en-US" sz="1800" b="0" u="none" strike="noStrike" kern="0" cap="none" spc="0" normalizeH="0" noProof="0" dirty="0" smtClean="0">
                <a:ln>
                  <a:noFill/>
                </a:ln>
                <a:effectLst/>
                <a:uLnTx/>
                <a:uFillTx/>
                <a:latin typeface="+mn-lt"/>
                <a:ea typeface="+mn-ea"/>
                <a:cs typeface="+mn-cs"/>
              </a:rPr>
              <a:t>Simultaneous displacement and velocity capture from an LDV</a:t>
            </a:r>
          </a:p>
          <a:p>
            <a:pPr marL="1377950" lvl="2" indent="-465138" algn="just">
              <a:spcBef>
                <a:spcPts val="600"/>
              </a:spcBef>
              <a:buFont typeface="+mj-lt"/>
              <a:buAutoNum type="romanUcPeriod"/>
              <a:defRPr/>
            </a:pPr>
            <a:r>
              <a:rPr lang="en-US" sz="1800" kern="0" baseline="0" dirty="0" smtClean="0">
                <a:latin typeface="+mn-lt"/>
              </a:rPr>
              <a:t>E31 </a:t>
            </a:r>
            <a:r>
              <a:rPr lang="en-US" sz="1800" kern="0" dirty="0" smtClean="0">
                <a:latin typeface="+mn-lt"/>
              </a:rPr>
              <a:t>c</a:t>
            </a:r>
            <a:r>
              <a:rPr lang="en-US" sz="1800" kern="0" baseline="0" dirty="0" smtClean="0">
                <a:latin typeface="+mn-lt"/>
              </a:rPr>
              <a:t>alculation </a:t>
            </a:r>
            <a:r>
              <a:rPr lang="en-US" sz="1800" kern="0" dirty="0" smtClean="0">
                <a:latin typeface="+mn-lt"/>
              </a:rPr>
              <a:t>f</a:t>
            </a:r>
            <a:r>
              <a:rPr lang="en-US" sz="1800" kern="0" baseline="0" dirty="0" smtClean="0">
                <a:latin typeface="+mn-lt"/>
              </a:rPr>
              <a:t>ilter</a:t>
            </a:r>
            <a:endParaRPr kumimoji="0" lang="en-US" sz="1800" b="0" u="none" strike="noStrike" kern="0" cap="none" spc="0" normalizeH="0" baseline="0" noProof="0" dirty="0" smtClean="0">
              <a:ln>
                <a:noFill/>
              </a:ln>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Conclusion</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685800" y="11430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1" indent="-514350" algn="just">
              <a:spcBef>
                <a:spcPts val="1200"/>
              </a:spcBef>
              <a:buFont typeface="Wingdings" pitchFamily="2" charset="2"/>
              <a:buChar char="Ø"/>
              <a:defRPr/>
            </a:pPr>
            <a:r>
              <a:rPr lang="en-US" sz="2000" kern="0" baseline="0" dirty="0" smtClean="0">
                <a:latin typeface="+mn-lt"/>
              </a:rPr>
              <a:t>The next few years in ferroelectric technology should be exciting.</a:t>
            </a:r>
            <a:endParaRPr kumimoji="0" lang="en-US" sz="1800" b="0" u="none" strike="noStrike" kern="0" cap="none" spc="0" normalizeH="0" baseline="0" noProof="0" dirty="0" smtClean="0">
              <a:ln>
                <a:noFill/>
              </a:ln>
              <a:effectLst/>
              <a:uLnTx/>
              <a:uFillTx/>
              <a:latin typeface="+mn-lt"/>
              <a:ea typeface="+mn-ea"/>
              <a:cs typeface="+mn-cs"/>
            </a:endParaRPr>
          </a:p>
          <a:p>
            <a:pPr marL="1377950" lvl="3" indent="-465138" algn="just">
              <a:spcBef>
                <a:spcPts val="0"/>
              </a:spcBef>
              <a:buFont typeface="+mj-lt"/>
              <a:buAutoNum type="romanUcPeriod"/>
              <a:defRPr/>
            </a:pPr>
            <a:r>
              <a:rPr lang="en-US" sz="2000" kern="0" dirty="0" smtClean="0"/>
              <a:t>New sensors</a:t>
            </a:r>
          </a:p>
          <a:p>
            <a:pPr marL="1377950" lvl="3" indent="-465138" algn="just">
              <a:spcBef>
                <a:spcPts val="0"/>
              </a:spcBef>
              <a:buFont typeface="+mj-lt"/>
              <a:buAutoNum type="romanUcPeriod"/>
              <a:defRPr/>
            </a:pPr>
            <a:r>
              <a:rPr lang="en-US" sz="2000" kern="0" dirty="0" smtClean="0"/>
              <a:t>Stand-alone memory</a:t>
            </a:r>
          </a:p>
          <a:p>
            <a:pPr marL="1377950" lvl="3" indent="-463550" algn="just">
              <a:spcBef>
                <a:spcPts val="0"/>
              </a:spcBef>
              <a:buFont typeface="+mj-lt"/>
              <a:buAutoNum type="romanUcPeriod"/>
              <a:defRPr/>
            </a:pPr>
            <a:r>
              <a:rPr lang="en-US" sz="2000" kern="0" dirty="0" smtClean="0"/>
              <a:t>Electro-optic modulators</a:t>
            </a:r>
          </a:p>
          <a:p>
            <a:pPr marL="1377950" lvl="3" indent="-463550" algn="just">
              <a:spcBef>
                <a:spcPts val="0"/>
              </a:spcBef>
              <a:spcAft>
                <a:spcPts val="1200"/>
              </a:spcAft>
              <a:buFont typeface="+mj-lt"/>
              <a:buAutoNum type="romanUcPeriod"/>
              <a:defRPr/>
            </a:pPr>
            <a:r>
              <a:rPr lang="en-US" sz="2000" kern="0" dirty="0" smtClean="0"/>
              <a:t>Electro-mechanical machinery</a:t>
            </a:r>
          </a:p>
          <a:p>
            <a:pPr marL="519113" lvl="1" indent="-512763" algn="just">
              <a:spcBef>
                <a:spcPts val="1800"/>
              </a:spcBef>
              <a:spcAft>
                <a:spcPts val="600"/>
              </a:spcAft>
              <a:buFont typeface="Wingdings" pitchFamily="2" charset="2"/>
              <a:buChar char="Ø"/>
              <a:defRPr/>
            </a:pPr>
            <a:r>
              <a:rPr lang="en-US" sz="2000" kern="0" dirty="0" smtClean="0"/>
              <a:t>All will require complex test jigs for mixed signal and long term reliability testing.  </a:t>
            </a:r>
          </a:p>
          <a:p>
            <a:pPr marL="519113" lvl="1" indent="-512763" algn="just">
              <a:spcBef>
                <a:spcPts val="1800"/>
              </a:spcBef>
              <a:spcAft>
                <a:spcPts val="600"/>
              </a:spcAft>
              <a:buFont typeface="Wingdings" pitchFamily="2" charset="2"/>
              <a:buChar char="Ø"/>
              <a:defRPr/>
            </a:pPr>
            <a:r>
              <a:rPr lang="en-US" sz="2000" kern="0" dirty="0" smtClean="0"/>
              <a:t>Radiant anticipates the need for fully-integrated Autonomous ATE in the ferroelectrics community:</a:t>
            </a:r>
          </a:p>
          <a:p>
            <a:pPr marL="1435100" lvl="3" indent="-514350" algn="just">
              <a:spcBef>
                <a:spcPts val="0"/>
              </a:spcBef>
              <a:spcAft>
                <a:spcPts val="0"/>
              </a:spcAft>
              <a:buFont typeface="+mj-lt"/>
              <a:buAutoNum type="romanUcPeriod"/>
              <a:defRPr/>
            </a:pPr>
            <a:r>
              <a:rPr lang="en-US" sz="2000" kern="0" dirty="0" smtClean="0"/>
              <a:t>Test hardware, </a:t>
            </a:r>
          </a:p>
          <a:p>
            <a:pPr marL="1435100" lvl="3" indent="-514350" algn="just">
              <a:spcBef>
                <a:spcPts val="0"/>
              </a:spcBef>
              <a:spcAft>
                <a:spcPts val="0"/>
              </a:spcAft>
              <a:buFont typeface="+mj-lt"/>
              <a:buAutoNum type="romanUcPeriod"/>
              <a:defRPr/>
            </a:pPr>
            <a:r>
              <a:rPr lang="en-US" sz="2000" kern="0" dirty="0" smtClean="0"/>
              <a:t>External test jigs, </a:t>
            </a:r>
          </a:p>
          <a:p>
            <a:pPr marL="1435100" lvl="3" indent="-514350" algn="just">
              <a:spcBef>
                <a:spcPts val="0"/>
              </a:spcBef>
              <a:spcAft>
                <a:spcPts val="0"/>
              </a:spcAft>
              <a:buFont typeface="+mj-lt"/>
              <a:buAutoNum type="romanUcPeriod"/>
              <a:defRPr/>
            </a:pPr>
            <a:r>
              <a:rPr lang="en-US" sz="2000" kern="0" dirty="0" smtClean="0"/>
              <a:t>Digital, analog, and environmental controls, </a:t>
            </a:r>
          </a:p>
          <a:p>
            <a:pPr marL="1435100" lvl="3" indent="-514350" algn="just">
              <a:spcBef>
                <a:spcPts val="0"/>
              </a:spcBef>
              <a:spcAft>
                <a:spcPts val="0"/>
              </a:spcAft>
              <a:buFont typeface="+mj-lt"/>
              <a:buAutoNum type="romanUcPeriod"/>
              <a:defRPr/>
            </a:pPr>
            <a:r>
              <a:rPr lang="en-US" sz="2000" kern="0" dirty="0" smtClean="0"/>
              <a:t>Test analysis, and</a:t>
            </a:r>
          </a:p>
          <a:p>
            <a:pPr marL="1435100" lvl="3" indent="-514350" algn="just">
              <a:spcBef>
                <a:spcPts val="0"/>
              </a:spcBef>
              <a:spcAft>
                <a:spcPts val="0"/>
              </a:spcAft>
              <a:buFont typeface="+mj-lt"/>
              <a:buAutoNum type="romanUcPeriod"/>
              <a:defRPr/>
            </a:pPr>
            <a:r>
              <a:rPr lang="en-US" sz="2000" kern="0" dirty="0" smtClean="0"/>
              <a:t>Data management.  </a:t>
            </a:r>
            <a:endParaRPr lang="en-US" sz="1800" kern="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533400"/>
            <a:ext cx="7772400" cy="685800"/>
          </a:xfrm>
        </p:spPr>
        <p:txBody>
          <a:bodyPr/>
          <a:lstStyle/>
          <a:p>
            <a:r>
              <a:rPr lang="en-US" dirty="0" smtClean="0">
                <a:solidFill>
                  <a:srgbClr val="0000FF"/>
                </a:solidFill>
              </a:rPr>
              <a:t>Design Goal</a:t>
            </a:r>
            <a:endParaRPr lang="en-US" i="1" dirty="0" smtClean="0">
              <a:solidFill>
                <a:srgbClr val="0000FF"/>
              </a:solidFill>
            </a:endParaRPr>
          </a:p>
        </p:txBody>
      </p:sp>
      <p:sp>
        <p:nvSpPr>
          <p:cNvPr id="5" name="Rectangle 3"/>
          <p:cNvSpPr txBox="1">
            <a:spLocks noChangeArrowheads="1"/>
          </p:cNvSpPr>
          <p:nvPr/>
        </p:nvSpPr>
        <p:spPr bwMode="auto">
          <a:xfrm>
            <a:off x="609600" y="1600200"/>
            <a:ext cx="8001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spcBef>
                <a:spcPct val="20000"/>
              </a:spcBef>
              <a:defRPr/>
            </a:pPr>
            <a:r>
              <a:rPr lang="en-US" kern="0" dirty="0" smtClean="0"/>
              <a:t>A fully functional Precision Multiferroic with additional I/O and new measurement channels to allow Vision to </a:t>
            </a:r>
            <a:r>
              <a:rPr lang="en-US" i="1" kern="0" dirty="0" smtClean="0">
                <a:solidFill>
                  <a:srgbClr val="0000FF"/>
                </a:solidFill>
              </a:rPr>
              <a:t>simultaneously control</a:t>
            </a:r>
            <a:r>
              <a:rPr lang="en-US" i="1" kern="0" dirty="0" smtClean="0"/>
              <a:t> </a:t>
            </a:r>
            <a:r>
              <a:rPr lang="en-US" kern="0" dirty="0" smtClean="0"/>
              <a:t>a </a:t>
            </a:r>
            <a:r>
              <a:rPr lang="en-US" i="1" kern="0" dirty="0" smtClean="0">
                <a:solidFill>
                  <a:srgbClr val="0000FF"/>
                </a:solidFill>
              </a:rPr>
              <a:t>test fixture</a:t>
            </a:r>
            <a:r>
              <a:rPr lang="en-US" kern="0" dirty="0" smtClean="0"/>
              <a:t>, the </a:t>
            </a:r>
            <a:r>
              <a:rPr lang="en-US" i="1" kern="0" dirty="0" smtClean="0">
                <a:solidFill>
                  <a:srgbClr val="0000FF"/>
                </a:solidFill>
              </a:rPr>
              <a:t>control circuits </a:t>
            </a:r>
            <a:r>
              <a:rPr lang="en-US" kern="0" dirty="0" smtClean="0"/>
              <a:t>surrounding a ferroelectric device, and the </a:t>
            </a:r>
            <a:r>
              <a:rPr lang="en-US" i="1" kern="0" dirty="0" smtClean="0">
                <a:solidFill>
                  <a:srgbClr val="0000FF"/>
                </a:solidFill>
              </a:rPr>
              <a:t>embedded ferroelectric device </a:t>
            </a:r>
            <a:r>
              <a:rPr lang="en-US" kern="0" dirty="0" smtClean="0"/>
              <a:t>itself.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7772400" cy="685800"/>
          </a:xfrm>
        </p:spPr>
        <p:txBody>
          <a:bodyPr/>
          <a:lstStyle/>
          <a:p>
            <a:r>
              <a:rPr lang="en-US" dirty="0" smtClean="0">
                <a:solidFill>
                  <a:schemeClr val="accent2"/>
                </a:solidFill>
              </a:rPr>
              <a:t>Contents</a:t>
            </a:r>
            <a:endParaRPr lang="en-US" dirty="0" smtClean="0"/>
          </a:p>
        </p:txBody>
      </p:sp>
      <p:sp>
        <p:nvSpPr>
          <p:cNvPr id="5" name="Rectangle 3"/>
          <p:cNvSpPr txBox="1">
            <a:spLocks noChangeArrowheads="1"/>
          </p:cNvSpPr>
          <p:nvPr/>
        </p:nvSpPr>
        <p:spPr bwMode="auto">
          <a:xfrm>
            <a:off x="685800" y="11430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Examples of circuits</a:t>
            </a:r>
            <a:r>
              <a:rPr kumimoji="0" lang="en-US" sz="2400" b="0" i="0" u="none" strike="noStrike" kern="0" cap="none" spc="0" normalizeH="0" noProof="0" dirty="0" smtClean="0">
                <a:ln>
                  <a:noFill/>
                </a:ln>
                <a:solidFill>
                  <a:schemeClr val="tx1"/>
                </a:solidFill>
                <a:effectLst/>
                <a:uLnTx/>
                <a:uFillTx/>
                <a:latin typeface="+mn-lt"/>
                <a:ea typeface="+mn-ea"/>
                <a:cs typeface="+mn-cs"/>
              </a:rPr>
              <a:t> and systems built by and tested at Radiant.</a:t>
            </a:r>
          </a:p>
          <a:p>
            <a:pPr marL="1146175" lvl="1" indent="-463550" algn="just">
              <a:spcBef>
                <a:spcPct val="20000"/>
              </a:spcBef>
              <a:buFont typeface="+mj-lt"/>
              <a:buAutoNum type="romanUcPeriod"/>
            </a:pPr>
            <a:r>
              <a:rPr lang="en-US" kern="0" dirty="0" smtClean="0"/>
              <a:t>Long Term Reliability of matched capacitor pairs.</a:t>
            </a:r>
          </a:p>
          <a:p>
            <a:pPr marL="1146175" lvl="1" indent="-463550" algn="just">
              <a:spcBef>
                <a:spcPct val="20000"/>
              </a:spcBef>
              <a:buFont typeface="+mj-lt"/>
              <a:buAutoNum type="romanUcPeriod"/>
            </a:pPr>
            <a:r>
              <a:rPr lang="en-US" kern="0" baseline="0" dirty="0" smtClean="0">
                <a:latin typeface="+mn-lt"/>
              </a:rPr>
              <a:t>Stand-alone</a:t>
            </a:r>
            <a:r>
              <a:rPr lang="en-US" kern="0" dirty="0" smtClean="0">
                <a:latin typeface="+mn-lt"/>
              </a:rPr>
              <a:t> Ferroelectric Memory.</a:t>
            </a:r>
          </a:p>
          <a:p>
            <a:pPr marL="1146175" lvl="1" indent="-463550" algn="just">
              <a:spcBef>
                <a:spcPct val="20000"/>
              </a:spcBef>
              <a:buFont typeface="+mj-lt"/>
              <a:buAutoNum type="romanUcPeriod"/>
            </a:pPr>
            <a:r>
              <a:rPr lang="en-US" kern="0" dirty="0" smtClean="0">
                <a:latin typeface="+mn-lt"/>
              </a:rPr>
              <a:t>pMEMS Resonators.</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2400" b="0" i="0" u="none" strike="noStrike" kern="0" cap="none" spc="0" normalizeH="0" baseline="0" noProof="0" dirty="0" smtClean="0">
              <a:ln>
                <a:noFill/>
              </a:ln>
              <a:solidFill>
                <a:srgbClr val="333333"/>
              </a:solidFill>
              <a:effectLst/>
              <a:uLnTx/>
              <a:uFillTx/>
              <a:latin typeface="+mn-lt"/>
              <a:ea typeface="+mn-ea"/>
              <a:cs typeface="+mn-cs"/>
            </a:endParaRP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400" b="0" i="0" u="none" strike="noStrike" kern="0" cap="none" spc="0" normalizeH="0" baseline="0" noProof="0" dirty="0" smtClean="0">
                <a:ln>
                  <a:noFill/>
                </a:ln>
                <a:effectLst/>
                <a:uLnTx/>
                <a:uFillTx/>
                <a:latin typeface="+mn-lt"/>
                <a:ea typeface="+mn-ea"/>
                <a:cs typeface="+mn-cs"/>
              </a:rPr>
              <a:t>Test </a:t>
            </a:r>
            <a:r>
              <a:rPr kumimoji="0" lang="en-US" sz="2400" b="0" i="0" u="none" strike="noStrike" kern="0" cap="none" spc="0" normalizeH="0" noProof="0" dirty="0" smtClean="0">
                <a:ln>
                  <a:noFill/>
                </a:ln>
                <a:effectLst/>
                <a:uLnTx/>
                <a:uFillTx/>
                <a:latin typeface="+mn-lt"/>
                <a:ea typeface="+mn-ea"/>
                <a:cs typeface="+mn-cs"/>
              </a:rPr>
              <a:t>Requirements for embedded ferroelectric systems.  </a:t>
            </a: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lang="en-US" kern="0" dirty="0" smtClean="0">
              <a:latin typeface="+mn-lt"/>
            </a:endParaRP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kern="0" dirty="0" smtClean="0">
                <a:latin typeface="+mn-lt"/>
              </a:rPr>
              <a:t>New Tester Architecture </a:t>
            </a:r>
            <a:r>
              <a:rPr kumimoji="0" lang="en-US" sz="2400" b="0" i="0" u="none" strike="noStrike" kern="0" cap="none" spc="0" normalizeH="0" noProof="0" dirty="0" smtClean="0">
                <a:ln>
                  <a:noFill/>
                </a:ln>
                <a:effectLst/>
                <a:uLnTx/>
                <a:uFillTx/>
                <a:latin typeface="+mn-lt"/>
                <a:ea typeface="+mn-ea"/>
                <a:cs typeface="+mn-cs"/>
              </a:rPr>
              <a:t>and </a:t>
            </a:r>
            <a:r>
              <a:rPr lang="en-US" kern="0" dirty="0" smtClean="0">
                <a:latin typeface="+mn-lt"/>
              </a:rPr>
              <a:t>Accessories</a:t>
            </a:r>
            <a:r>
              <a:rPr kumimoji="0" lang="en-US" sz="2400" b="0" i="0" u="none" strike="noStrike" kern="0" cap="none" spc="0" normalizeH="0" noProof="0" dirty="0" smtClean="0">
                <a:ln>
                  <a:noFill/>
                </a:ln>
                <a:effectLst/>
                <a:uLnTx/>
                <a:uFillTx/>
                <a:latin typeface="+mn-lt"/>
                <a:ea typeface="+mn-ea"/>
                <a:cs typeface="+mn-cs"/>
              </a:rPr>
              <a:t>.</a:t>
            </a:r>
            <a:endParaRPr kumimoji="0" lang="en-US" sz="2400" b="0" i="0" u="none" strike="noStrike" kern="0" cap="none" spc="0" normalizeH="0" baseline="0" noProof="0" dirty="0" smtClean="0">
              <a:ln>
                <a:noFill/>
              </a:ln>
              <a:effectLst/>
              <a:uLnTx/>
              <a:uFillTx/>
              <a:latin typeface="+mn-lt"/>
              <a:ea typeface="+mn-ea"/>
              <a:cs typeface="+mn-cs"/>
            </a:endParaRP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2400" b="0" i="0" u="none" strike="noStrike" kern="0" cap="none" spc="0" normalizeH="0" baseline="0" noProof="0" dirty="0" smtClean="0">
              <a:ln>
                <a:noFill/>
              </a:ln>
              <a:effectLst/>
              <a:uLnTx/>
              <a:uFillTx/>
              <a:latin typeface="+mn-lt"/>
              <a:ea typeface="+mn-ea"/>
              <a:cs typeface="+mn-cs"/>
            </a:endParaRP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kern="0" dirty="0" smtClean="0">
                <a:latin typeface="+mn-lt"/>
              </a:rPr>
              <a:t>New </a:t>
            </a:r>
            <a:r>
              <a:rPr kumimoji="0" lang="en-US" sz="2400" b="0" i="0" u="none" strike="noStrike" kern="0" cap="none" spc="0" normalizeH="0" baseline="0" noProof="0" dirty="0" smtClean="0">
                <a:ln>
                  <a:noFill/>
                </a:ln>
                <a:effectLst/>
                <a:uLnTx/>
                <a:uFillTx/>
                <a:latin typeface="+mn-lt"/>
                <a:ea typeface="+mn-ea"/>
                <a:cs typeface="+mn-cs"/>
              </a:rPr>
              <a:t>Vision Tasks</a:t>
            </a:r>
            <a:r>
              <a:rPr kumimoji="0" lang="en-US" sz="2400" b="0" i="0" u="none" strike="noStrike" kern="0" cap="none" spc="0" normalizeH="0" noProof="0" dirty="0" smtClean="0">
                <a:ln>
                  <a:noFill/>
                </a:ln>
                <a:effectLst/>
                <a:uLnTx/>
                <a:uFillTx/>
                <a:latin typeface="+mn-lt"/>
                <a:ea typeface="+mn-ea"/>
                <a:cs typeface="+mn-cs"/>
              </a:rPr>
              <a:t> and Filters.</a:t>
            </a:r>
            <a:endParaRPr kumimoji="0" lang="en-US" sz="2400" b="0" i="0" u="none" strike="noStrike" kern="0" cap="none" spc="0" normalizeH="0" baseline="0" noProof="0" dirty="0" smtClean="0">
              <a:ln>
                <a:noFill/>
              </a:ln>
              <a:effectLst/>
              <a:uLnTx/>
              <a:uFillTx/>
              <a:latin typeface="+mn-lt"/>
              <a:ea typeface="+mn-ea"/>
              <a:cs typeface="+mn-cs"/>
            </a:endParaRPr>
          </a:p>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2400" b="0" i="0" u="none" strike="noStrike" kern="0" cap="none" spc="0" normalizeH="0" baseline="0" noProof="0" dirty="0" smtClean="0">
              <a:ln>
                <a:noFill/>
              </a:ln>
              <a:solidFill>
                <a:srgbClr val="333333"/>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57200"/>
            <a:ext cx="7772400" cy="685800"/>
          </a:xfrm>
        </p:spPr>
        <p:txBody>
          <a:bodyPr/>
          <a:lstStyle/>
          <a:p>
            <a:r>
              <a:rPr lang="en-US" dirty="0" smtClean="0">
                <a:solidFill>
                  <a:schemeClr val="tx1"/>
                </a:solidFill>
              </a:rPr>
              <a:t>Example: </a:t>
            </a:r>
            <a:r>
              <a:rPr lang="en-US" i="1" dirty="0" smtClean="0">
                <a:solidFill>
                  <a:schemeClr val="accent2"/>
                </a:solidFill>
              </a:rPr>
              <a:t>Long Term Reliability</a:t>
            </a:r>
            <a:endParaRPr lang="en-US" i="1" dirty="0" smtClean="0"/>
          </a:p>
        </p:txBody>
      </p:sp>
      <p:sp>
        <p:nvSpPr>
          <p:cNvPr id="5" name="Rectangle 3"/>
          <p:cNvSpPr txBox="1">
            <a:spLocks noChangeArrowheads="1"/>
          </p:cNvSpPr>
          <p:nvPr/>
        </p:nvSpPr>
        <p:spPr bwMode="auto">
          <a:xfrm>
            <a:off x="609600" y="1066800"/>
            <a:ext cx="8001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spcBef>
                <a:spcPts val="0"/>
              </a:spcBef>
              <a:defRPr/>
            </a:pPr>
            <a:r>
              <a:rPr lang="en-US" kern="0" dirty="0" smtClean="0"/>
              <a:t>Radiant combined spare parts from different products to create an automated, dual-capacitor, simultaneous imprint/fatigue, thermal chamber </a:t>
            </a:r>
          </a:p>
          <a:p>
            <a:pPr lvl="0" algn="just">
              <a:spcBef>
                <a:spcPts val="0"/>
              </a:spcBef>
              <a:defRPr/>
            </a:pPr>
            <a:r>
              <a:rPr lang="en-US" kern="0" dirty="0" smtClean="0"/>
              <a:t>operated by a tester.  </a:t>
            </a:r>
          </a:p>
        </p:txBody>
      </p:sp>
      <p:pic>
        <p:nvPicPr>
          <p:cNvPr id="7" name="Picture 6"/>
          <p:cNvPicPr>
            <a:picLocks noChangeAspect="1" noChangeArrowheads="1"/>
          </p:cNvPicPr>
          <p:nvPr/>
        </p:nvPicPr>
        <p:blipFill>
          <a:blip r:embed="rId2" cstate="print"/>
          <a:srcRect/>
          <a:stretch>
            <a:fillRect/>
          </a:stretch>
        </p:blipFill>
        <p:spPr bwMode="auto">
          <a:xfrm>
            <a:off x="3276600" y="1905000"/>
            <a:ext cx="5080000" cy="4419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685800"/>
          </a:xfrm>
        </p:spPr>
        <p:txBody>
          <a:bodyPr/>
          <a:lstStyle/>
          <a:p>
            <a:r>
              <a:rPr lang="en-US" i="1" dirty="0" smtClean="0">
                <a:solidFill>
                  <a:srgbClr val="0000FF"/>
                </a:solidFill>
              </a:rPr>
              <a:t>Custom Test Fixture</a:t>
            </a:r>
          </a:p>
        </p:txBody>
      </p:sp>
      <p:sp>
        <p:nvSpPr>
          <p:cNvPr id="19" name="Rectangle 3"/>
          <p:cNvSpPr txBox="1">
            <a:spLocks noChangeArrowheads="1"/>
          </p:cNvSpPr>
          <p:nvPr/>
        </p:nvSpPr>
        <p:spPr bwMode="auto">
          <a:xfrm>
            <a:off x="5791200" y="3733800"/>
            <a:ext cx="2743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i="1" kern="0" dirty="0" smtClean="0">
                <a:solidFill>
                  <a:srgbClr val="0000FF"/>
                </a:solidFill>
                <a:latin typeface="+mn-lt"/>
              </a:rPr>
              <a:t>Radiant will introduce a commercial version of this fixture at the end of 2018.  It will fully integrate with Radiant’s pMEMS tester for automated testing under Vision control.    </a:t>
            </a:r>
            <a:endParaRPr kumimoji="0" lang="en-US" sz="2000" b="0" i="1" u="none" strike="noStrike" kern="0" cap="none" spc="0" normalizeH="0" baseline="0" noProof="0" dirty="0" smtClean="0">
              <a:ln>
                <a:noFill/>
              </a:ln>
              <a:solidFill>
                <a:srgbClr val="0000FF"/>
              </a:solidFill>
              <a:effectLst/>
              <a:uLnTx/>
              <a:uFillTx/>
              <a:latin typeface="+mn-lt"/>
              <a:ea typeface="+mn-ea"/>
              <a:cs typeface="+mn-cs"/>
            </a:endParaRPr>
          </a:p>
        </p:txBody>
      </p:sp>
      <p:grpSp>
        <p:nvGrpSpPr>
          <p:cNvPr id="34" name="Group 33"/>
          <p:cNvGrpSpPr/>
          <p:nvPr/>
        </p:nvGrpSpPr>
        <p:grpSpPr>
          <a:xfrm>
            <a:off x="5791200" y="1219200"/>
            <a:ext cx="3276600" cy="2286000"/>
            <a:chOff x="5791200" y="1219200"/>
            <a:chExt cx="3276600" cy="2286000"/>
          </a:xfrm>
        </p:grpSpPr>
        <p:pic>
          <p:nvPicPr>
            <p:cNvPr id="6" name="Picture 5"/>
            <p:cNvPicPr>
              <a:picLocks noChangeAspect="1" noChangeArrowheads="1"/>
            </p:cNvPicPr>
            <p:nvPr/>
          </p:nvPicPr>
          <p:blipFill>
            <a:blip r:embed="rId2" cstate="print"/>
            <a:srcRect/>
            <a:stretch>
              <a:fillRect/>
            </a:stretch>
          </p:blipFill>
          <p:spPr bwMode="auto">
            <a:xfrm>
              <a:off x="5943600" y="1447800"/>
              <a:ext cx="2502243" cy="2057400"/>
            </a:xfrm>
            <a:prstGeom prst="rect">
              <a:avLst/>
            </a:prstGeom>
            <a:noFill/>
            <a:ln w="9525">
              <a:noFill/>
              <a:miter lim="800000"/>
              <a:headEnd/>
              <a:tailEnd/>
            </a:ln>
          </p:spPr>
        </p:pic>
        <p:sp>
          <p:nvSpPr>
            <p:cNvPr id="18" name="Freeform 17"/>
            <p:cNvSpPr/>
            <p:nvPr/>
          </p:nvSpPr>
          <p:spPr bwMode="auto">
            <a:xfrm>
              <a:off x="6477000" y="2438400"/>
              <a:ext cx="685800" cy="547047"/>
            </a:xfrm>
            <a:custGeom>
              <a:avLst/>
              <a:gdLst>
                <a:gd name="connsiteX0" fmla="*/ 0 w 354842"/>
                <a:gd name="connsiteY0" fmla="*/ 928047 h 928047"/>
                <a:gd name="connsiteX1" fmla="*/ 0 w 354842"/>
                <a:gd name="connsiteY1" fmla="*/ 928047 h 928047"/>
                <a:gd name="connsiteX2" fmla="*/ 54591 w 354842"/>
                <a:gd name="connsiteY2" fmla="*/ 95534 h 928047"/>
                <a:gd name="connsiteX3" fmla="*/ 354842 w 354842"/>
                <a:gd name="connsiteY3" fmla="*/ 0 h 928047"/>
              </a:gdLst>
              <a:ahLst/>
              <a:cxnLst>
                <a:cxn ang="0">
                  <a:pos x="connsiteX0" y="connsiteY0"/>
                </a:cxn>
                <a:cxn ang="0">
                  <a:pos x="connsiteX1" y="connsiteY1"/>
                </a:cxn>
                <a:cxn ang="0">
                  <a:pos x="connsiteX2" y="connsiteY2"/>
                </a:cxn>
                <a:cxn ang="0">
                  <a:pos x="connsiteX3" y="connsiteY3"/>
                </a:cxn>
              </a:cxnLst>
              <a:rect l="l" t="t" r="r" b="b"/>
              <a:pathLst>
                <a:path w="354842" h="928047">
                  <a:moveTo>
                    <a:pt x="0" y="928047"/>
                  </a:moveTo>
                  <a:lnTo>
                    <a:pt x="0" y="928047"/>
                  </a:lnTo>
                  <a:lnTo>
                    <a:pt x="54591" y="95534"/>
                  </a:lnTo>
                  <a:lnTo>
                    <a:pt x="354842" y="0"/>
                  </a:lnTo>
                </a:path>
              </a:pathLst>
            </a:custGeom>
            <a:noFill/>
            <a:ln w="2857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TextBox 25"/>
            <p:cNvSpPr txBox="1"/>
            <p:nvPr/>
          </p:nvSpPr>
          <p:spPr>
            <a:xfrm>
              <a:off x="5978856" y="2895600"/>
              <a:ext cx="2057400" cy="523220"/>
            </a:xfrm>
            <a:prstGeom prst="rect">
              <a:avLst/>
            </a:prstGeom>
            <a:solidFill>
              <a:srgbClr val="FFFFFF"/>
            </a:solidFill>
            <a:ln>
              <a:solidFill>
                <a:schemeClr val="tx1"/>
              </a:solidFill>
            </a:ln>
          </p:spPr>
          <p:txBody>
            <a:bodyPr wrap="square" rtlCol="0">
              <a:spAutoFit/>
            </a:bodyPr>
            <a:lstStyle/>
            <a:p>
              <a:pPr algn="ctr"/>
              <a:r>
                <a:rPr lang="en-US" sz="1400" dirty="0" smtClean="0"/>
                <a:t>Dual capacitors in  a single TO-18 package</a:t>
              </a:r>
              <a:endParaRPr lang="en-US" sz="1400" dirty="0"/>
            </a:p>
          </p:txBody>
        </p:sp>
        <p:cxnSp>
          <p:nvCxnSpPr>
            <p:cNvPr id="28" name="Straight Arrow Connector 27"/>
            <p:cNvCxnSpPr/>
            <p:nvPr/>
          </p:nvCxnSpPr>
          <p:spPr bwMode="auto">
            <a:xfrm flipH="1">
              <a:off x="7315200" y="2133600"/>
              <a:ext cx="381000" cy="1524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9" name="TextBox 28"/>
            <p:cNvSpPr txBox="1"/>
            <p:nvPr/>
          </p:nvSpPr>
          <p:spPr>
            <a:xfrm>
              <a:off x="7620000" y="1828800"/>
              <a:ext cx="1447800" cy="307777"/>
            </a:xfrm>
            <a:prstGeom prst="rect">
              <a:avLst/>
            </a:prstGeom>
            <a:solidFill>
              <a:srgbClr val="FFFFFF"/>
            </a:solidFill>
            <a:ln>
              <a:solidFill>
                <a:schemeClr val="tx1"/>
              </a:solidFill>
            </a:ln>
          </p:spPr>
          <p:txBody>
            <a:bodyPr wrap="square" rtlCol="0">
              <a:spAutoFit/>
            </a:bodyPr>
            <a:lstStyle/>
            <a:p>
              <a:pPr algn="ctr"/>
              <a:r>
                <a:rPr lang="en-US" sz="1400" dirty="0" smtClean="0"/>
                <a:t>Thermocouple</a:t>
              </a:r>
              <a:endParaRPr lang="en-US" sz="1400" dirty="0"/>
            </a:p>
          </p:txBody>
        </p:sp>
        <p:cxnSp>
          <p:nvCxnSpPr>
            <p:cNvPr id="30" name="Straight Arrow Connector 29"/>
            <p:cNvCxnSpPr>
              <a:stCxn id="31" idx="2"/>
            </p:cNvCxnSpPr>
            <p:nvPr/>
          </p:nvCxnSpPr>
          <p:spPr bwMode="auto">
            <a:xfrm>
              <a:off x="6629400" y="1526977"/>
              <a:ext cx="304800" cy="682823"/>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31" name="TextBox 30"/>
            <p:cNvSpPr txBox="1"/>
            <p:nvPr/>
          </p:nvSpPr>
          <p:spPr>
            <a:xfrm>
              <a:off x="5791200" y="1219200"/>
              <a:ext cx="1676400" cy="307777"/>
            </a:xfrm>
            <a:prstGeom prst="rect">
              <a:avLst/>
            </a:prstGeom>
            <a:solidFill>
              <a:srgbClr val="FFFFFF"/>
            </a:solidFill>
            <a:ln>
              <a:solidFill>
                <a:schemeClr val="tx1"/>
              </a:solidFill>
            </a:ln>
          </p:spPr>
          <p:txBody>
            <a:bodyPr wrap="square" rtlCol="0">
              <a:spAutoFit/>
            </a:bodyPr>
            <a:lstStyle/>
            <a:p>
              <a:pPr algn="ctr"/>
              <a:r>
                <a:rPr lang="en-US" sz="1400" dirty="0" smtClean="0"/>
                <a:t>PNDS TO-18 Board</a:t>
              </a:r>
              <a:endParaRPr lang="en-US" sz="1400" dirty="0"/>
            </a:p>
          </p:txBody>
        </p:sp>
      </p:grpSp>
      <p:grpSp>
        <p:nvGrpSpPr>
          <p:cNvPr id="33" name="Group 32"/>
          <p:cNvGrpSpPr/>
          <p:nvPr/>
        </p:nvGrpSpPr>
        <p:grpSpPr>
          <a:xfrm>
            <a:off x="609600" y="1447800"/>
            <a:ext cx="5156200" cy="4419600"/>
            <a:chOff x="609600" y="1447800"/>
            <a:chExt cx="5156200" cy="4419600"/>
          </a:xfrm>
        </p:grpSpPr>
        <p:pic>
          <p:nvPicPr>
            <p:cNvPr id="7" name="Picture 6"/>
            <p:cNvPicPr>
              <a:picLocks noChangeAspect="1" noChangeArrowheads="1"/>
            </p:cNvPicPr>
            <p:nvPr/>
          </p:nvPicPr>
          <p:blipFill>
            <a:blip r:embed="rId3" cstate="print"/>
            <a:srcRect/>
            <a:stretch>
              <a:fillRect/>
            </a:stretch>
          </p:blipFill>
          <p:spPr bwMode="auto">
            <a:xfrm>
              <a:off x="685800" y="1447800"/>
              <a:ext cx="5080000" cy="4419600"/>
            </a:xfrm>
            <a:prstGeom prst="rect">
              <a:avLst/>
            </a:prstGeom>
            <a:noFill/>
            <a:ln w="9525">
              <a:noFill/>
              <a:miter lim="800000"/>
              <a:headEnd/>
              <a:tailEnd/>
            </a:ln>
          </p:spPr>
        </p:pic>
        <p:sp>
          <p:nvSpPr>
            <p:cNvPr id="8" name="TextBox 7"/>
            <p:cNvSpPr txBox="1"/>
            <p:nvPr/>
          </p:nvSpPr>
          <p:spPr>
            <a:xfrm>
              <a:off x="4038600" y="4419600"/>
              <a:ext cx="1524000" cy="830997"/>
            </a:xfrm>
            <a:prstGeom prst="rect">
              <a:avLst/>
            </a:prstGeom>
            <a:solidFill>
              <a:srgbClr val="FFFFFF"/>
            </a:solidFill>
            <a:ln>
              <a:solidFill>
                <a:schemeClr val="tx1"/>
              </a:solidFill>
            </a:ln>
          </p:spPr>
          <p:txBody>
            <a:bodyPr wrap="square" rtlCol="0">
              <a:spAutoFit/>
            </a:bodyPr>
            <a:lstStyle/>
            <a:p>
              <a:pPr algn="ctr"/>
              <a:r>
                <a:rPr lang="en-US" sz="1600" dirty="0" smtClean="0"/>
                <a:t>Original HVTF modified for optical heating.</a:t>
              </a:r>
              <a:endParaRPr lang="en-US" sz="1600" dirty="0"/>
            </a:p>
          </p:txBody>
        </p:sp>
        <p:sp>
          <p:nvSpPr>
            <p:cNvPr id="9" name="TextBox 8"/>
            <p:cNvSpPr txBox="1"/>
            <p:nvPr/>
          </p:nvSpPr>
          <p:spPr>
            <a:xfrm>
              <a:off x="1295400" y="4953000"/>
              <a:ext cx="1828800" cy="584775"/>
            </a:xfrm>
            <a:prstGeom prst="rect">
              <a:avLst/>
            </a:prstGeom>
            <a:solidFill>
              <a:srgbClr val="FFFFFF"/>
            </a:solidFill>
            <a:ln>
              <a:solidFill>
                <a:schemeClr val="tx1"/>
              </a:solidFill>
            </a:ln>
          </p:spPr>
          <p:txBody>
            <a:bodyPr wrap="square" rtlCol="0">
              <a:spAutoFit/>
            </a:bodyPr>
            <a:lstStyle/>
            <a:p>
              <a:pPr algn="ctr"/>
              <a:r>
                <a:rPr lang="en-US" sz="1600" dirty="0" smtClean="0"/>
                <a:t>Thermal Controller from the HVDM II</a:t>
              </a:r>
              <a:endParaRPr lang="en-US" sz="1600" dirty="0"/>
            </a:p>
          </p:txBody>
        </p:sp>
        <p:sp>
          <p:nvSpPr>
            <p:cNvPr id="10" name="TextBox 9"/>
            <p:cNvSpPr txBox="1"/>
            <p:nvPr/>
          </p:nvSpPr>
          <p:spPr>
            <a:xfrm>
              <a:off x="762000" y="1551801"/>
              <a:ext cx="1676400" cy="276999"/>
            </a:xfrm>
            <a:prstGeom prst="rect">
              <a:avLst/>
            </a:prstGeom>
            <a:solidFill>
              <a:srgbClr val="FFFFFF"/>
            </a:solidFill>
            <a:ln>
              <a:solidFill>
                <a:schemeClr val="tx1"/>
              </a:solidFill>
            </a:ln>
          </p:spPr>
          <p:txBody>
            <a:bodyPr wrap="square" rtlCol="0">
              <a:spAutoFit/>
            </a:bodyPr>
            <a:lstStyle/>
            <a:p>
              <a:pPr algn="ctr"/>
              <a:r>
                <a:rPr lang="en-US" sz="1200" dirty="0" smtClean="0"/>
                <a:t>DRIVE/RETURN</a:t>
              </a:r>
              <a:endParaRPr lang="en-US" sz="1200" dirty="0"/>
            </a:p>
          </p:txBody>
        </p:sp>
        <p:sp>
          <p:nvSpPr>
            <p:cNvPr id="11" name="TextBox 10"/>
            <p:cNvSpPr txBox="1"/>
            <p:nvPr/>
          </p:nvSpPr>
          <p:spPr>
            <a:xfrm>
              <a:off x="609600" y="4267200"/>
              <a:ext cx="609600" cy="276999"/>
            </a:xfrm>
            <a:prstGeom prst="rect">
              <a:avLst/>
            </a:prstGeom>
            <a:solidFill>
              <a:srgbClr val="FFFFFF"/>
            </a:solidFill>
            <a:ln>
              <a:solidFill>
                <a:schemeClr val="tx1"/>
              </a:solidFill>
            </a:ln>
          </p:spPr>
          <p:txBody>
            <a:bodyPr wrap="square" rtlCol="0">
              <a:spAutoFit/>
            </a:bodyPr>
            <a:lstStyle/>
            <a:p>
              <a:pPr algn="ctr"/>
              <a:r>
                <a:rPr lang="en-US" sz="1200" dirty="0" smtClean="0"/>
                <a:t>USB</a:t>
              </a:r>
              <a:endParaRPr lang="en-US" sz="1200" dirty="0"/>
            </a:p>
          </p:txBody>
        </p:sp>
        <p:cxnSp>
          <p:nvCxnSpPr>
            <p:cNvPr id="12" name="Straight Arrow Connector 11"/>
            <p:cNvCxnSpPr/>
            <p:nvPr/>
          </p:nvCxnSpPr>
          <p:spPr bwMode="auto">
            <a:xfrm flipH="1" flipV="1">
              <a:off x="4572000" y="3429000"/>
              <a:ext cx="762000" cy="9906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3" name="Straight Arrow Connector 12"/>
            <p:cNvCxnSpPr/>
            <p:nvPr/>
          </p:nvCxnSpPr>
          <p:spPr bwMode="auto">
            <a:xfrm flipH="1" flipV="1">
              <a:off x="1905000" y="4343400"/>
              <a:ext cx="304800" cy="6096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14" name="Freeform 13"/>
            <p:cNvSpPr/>
            <p:nvPr/>
          </p:nvSpPr>
          <p:spPr bwMode="auto">
            <a:xfrm>
              <a:off x="769960" y="3276601"/>
              <a:ext cx="449239" cy="1009934"/>
            </a:xfrm>
            <a:custGeom>
              <a:avLst/>
              <a:gdLst>
                <a:gd name="connsiteX0" fmla="*/ 0 w 354842"/>
                <a:gd name="connsiteY0" fmla="*/ 928047 h 928047"/>
                <a:gd name="connsiteX1" fmla="*/ 0 w 354842"/>
                <a:gd name="connsiteY1" fmla="*/ 928047 h 928047"/>
                <a:gd name="connsiteX2" fmla="*/ 54591 w 354842"/>
                <a:gd name="connsiteY2" fmla="*/ 95534 h 928047"/>
                <a:gd name="connsiteX3" fmla="*/ 354842 w 354842"/>
                <a:gd name="connsiteY3" fmla="*/ 0 h 928047"/>
              </a:gdLst>
              <a:ahLst/>
              <a:cxnLst>
                <a:cxn ang="0">
                  <a:pos x="connsiteX0" y="connsiteY0"/>
                </a:cxn>
                <a:cxn ang="0">
                  <a:pos x="connsiteX1" y="connsiteY1"/>
                </a:cxn>
                <a:cxn ang="0">
                  <a:pos x="connsiteX2" y="connsiteY2"/>
                </a:cxn>
                <a:cxn ang="0">
                  <a:pos x="connsiteX3" y="connsiteY3"/>
                </a:cxn>
              </a:cxnLst>
              <a:rect l="l" t="t" r="r" b="b"/>
              <a:pathLst>
                <a:path w="354842" h="928047">
                  <a:moveTo>
                    <a:pt x="0" y="928047"/>
                  </a:moveTo>
                  <a:lnTo>
                    <a:pt x="0" y="928047"/>
                  </a:lnTo>
                  <a:lnTo>
                    <a:pt x="54591" y="95534"/>
                  </a:lnTo>
                  <a:lnTo>
                    <a:pt x="354842" y="0"/>
                  </a:lnTo>
                </a:path>
              </a:pathLst>
            </a:custGeom>
            <a:noFill/>
            <a:ln w="2857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5" name="Straight Arrow Connector 14"/>
            <p:cNvCxnSpPr/>
            <p:nvPr/>
          </p:nvCxnSpPr>
          <p:spPr bwMode="auto">
            <a:xfrm>
              <a:off x="838200" y="1828800"/>
              <a:ext cx="533400" cy="5334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6" name="Straight Arrow Connector 15"/>
            <p:cNvCxnSpPr/>
            <p:nvPr/>
          </p:nvCxnSpPr>
          <p:spPr bwMode="auto">
            <a:xfrm flipH="1">
              <a:off x="1752600" y="2057400"/>
              <a:ext cx="533400" cy="762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7" name="Straight Arrow Connector 16"/>
            <p:cNvCxnSpPr/>
            <p:nvPr/>
          </p:nvCxnSpPr>
          <p:spPr bwMode="auto">
            <a:xfrm flipH="1">
              <a:off x="2438400" y="1828800"/>
              <a:ext cx="1524000" cy="6858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1" name="Freeform 20"/>
            <p:cNvSpPr/>
            <p:nvPr/>
          </p:nvSpPr>
          <p:spPr bwMode="auto">
            <a:xfrm>
              <a:off x="3330054" y="2777318"/>
              <a:ext cx="491319" cy="2709081"/>
            </a:xfrm>
            <a:custGeom>
              <a:avLst/>
              <a:gdLst>
                <a:gd name="connsiteX0" fmla="*/ 491319 w 491319"/>
                <a:gd name="connsiteY0" fmla="*/ 2552132 h 2552132"/>
                <a:gd name="connsiteX1" fmla="*/ 0 w 491319"/>
                <a:gd name="connsiteY1" fmla="*/ 354842 h 2552132"/>
                <a:gd name="connsiteX2" fmla="*/ 177421 w 491319"/>
                <a:gd name="connsiteY2" fmla="*/ 0 h 2552132"/>
              </a:gdLst>
              <a:ahLst/>
              <a:cxnLst>
                <a:cxn ang="0">
                  <a:pos x="connsiteX0" y="connsiteY0"/>
                </a:cxn>
                <a:cxn ang="0">
                  <a:pos x="connsiteX1" y="connsiteY1"/>
                </a:cxn>
                <a:cxn ang="0">
                  <a:pos x="connsiteX2" y="connsiteY2"/>
                </a:cxn>
              </a:cxnLst>
              <a:rect l="l" t="t" r="r" b="b"/>
              <a:pathLst>
                <a:path w="491319" h="2552132">
                  <a:moveTo>
                    <a:pt x="491319" y="2552132"/>
                  </a:moveTo>
                  <a:lnTo>
                    <a:pt x="0" y="354842"/>
                  </a:lnTo>
                  <a:lnTo>
                    <a:pt x="177421" y="0"/>
                  </a:lnTo>
                </a:path>
              </a:pathLst>
            </a:custGeom>
            <a:noFill/>
            <a:ln w="2857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2" name="Straight Arrow Connector 21"/>
            <p:cNvCxnSpPr/>
            <p:nvPr/>
          </p:nvCxnSpPr>
          <p:spPr bwMode="auto">
            <a:xfrm>
              <a:off x="838200" y="1828800"/>
              <a:ext cx="381000" cy="9906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3" name="TextBox 22"/>
            <p:cNvSpPr txBox="1"/>
            <p:nvPr/>
          </p:nvSpPr>
          <p:spPr>
            <a:xfrm>
              <a:off x="2590800" y="4343401"/>
              <a:ext cx="762000" cy="276999"/>
            </a:xfrm>
            <a:prstGeom prst="rect">
              <a:avLst/>
            </a:prstGeom>
            <a:solidFill>
              <a:srgbClr val="FFFFFF"/>
            </a:solidFill>
            <a:ln>
              <a:solidFill>
                <a:schemeClr val="tx1"/>
              </a:solidFill>
            </a:ln>
          </p:spPr>
          <p:txBody>
            <a:bodyPr wrap="square" rtlCol="0">
              <a:spAutoFit/>
            </a:bodyPr>
            <a:lstStyle/>
            <a:p>
              <a:pPr algn="ctr"/>
              <a:r>
                <a:rPr lang="en-US" sz="1200" dirty="0" smtClean="0"/>
                <a:t>Power</a:t>
              </a:r>
              <a:endParaRPr lang="en-US" sz="1200" dirty="0"/>
            </a:p>
          </p:txBody>
        </p:sp>
        <p:cxnSp>
          <p:nvCxnSpPr>
            <p:cNvPr id="24" name="Straight Arrow Connector 23"/>
            <p:cNvCxnSpPr>
              <a:stCxn id="23" idx="1"/>
            </p:cNvCxnSpPr>
            <p:nvPr/>
          </p:nvCxnSpPr>
          <p:spPr bwMode="auto">
            <a:xfrm flipH="1" flipV="1">
              <a:off x="1295400" y="3810000"/>
              <a:ext cx="1295400" cy="671901"/>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5" name="TextBox 24"/>
            <p:cNvSpPr txBox="1"/>
            <p:nvPr/>
          </p:nvSpPr>
          <p:spPr>
            <a:xfrm>
              <a:off x="2133600" y="1981200"/>
              <a:ext cx="609600" cy="276999"/>
            </a:xfrm>
            <a:prstGeom prst="rect">
              <a:avLst/>
            </a:prstGeom>
            <a:solidFill>
              <a:srgbClr val="FFFFFF"/>
            </a:solidFill>
            <a:ln>
              <a:solidFill>
                <a:schemeClr val="tx1"/>
              </a:solidFill>
            </a:ln>
          </p:spPr>
          <p:txBody>
            <a:bodyPr wrap="square" rtlCol="0">
              <a:spAutoFit/>
            </a:bodyPr>
            <a:lstStyle/>
            <a:p>
              <a:pPr algn="ctr"/>
              <a:r>
                <a:rPr lang="en-US" sz="1200" dirty="0" smtClean="0"/>
                <a:t>I</a:t>
              </a:r>
              <a:r>
                <a:rPr lang="en-US" sz="1200" baseline="30000" dirty="0" smtClean="0"/>
                <a:t>2</a:t>
              </a:r>
              <a:r>
                <a:rPr lang="en-US" sz="1200" dirty="0" smtClean="0"/>
                <a:t>C</a:t>
              </a:r>
              <a:endParaRPr lang="en-US" sz="1200" dirty="0"/>
            </a:p>
          </p:txBody>
        </p:sp>
        <p:sp>
          <p:nvSpPr>
            <p:cNvPr id="27" name="TextBox 26"/>
            <p:cNvSpPr txBox="1"/>
            <p:nvPr/>
          </p:nvSpPr>
          <p:spPr>
            <a:xfrm>
              <a:off x="3505200" y="1524000"/>
              <a:ext cx="2057400" cy="338554"/>
            </a:xfrm>
            <a:prstGeom prst="rect">
              <a:avLst/>
            </a:prstGeom>
            <a:solidFill>
              <a:srgbClr val="FFFFFF"/>
            </a:solidFill>
            <a:ln>
              <a:solidFill>
                <a:schemeClr val="tx1"/>
              </a:solidFill>
            </a:ln>
          </p:spPr>
          <p:txBody>
            <a:bodyPr wrap="square" rtlCol="0">
              <a:spAutoFit/>
            </a:bodyPr>
            <a:lstStyle/>
            <a:p>
              <a:pPr algn="ctr"/>
              <a:r>
                <a:rPr lang="en-US" sz="1600" dirty="0" smtClean="0"/>
                <a:t>PNDS 2-Channel Mux</a:t>
              </a:r>
              <a:endParaRPr lang="en-US" sz="1600" dirty="0"/>
            </a:p>
          </p:txBody>
        </p:sp>
        <p:sp>
          <p:nvSpPr>
            <p:cNvPr id="20" name="TextBox 19"/>
            <p:cNvSpPr txBox="1"/>
            <p:nvPr/>
          </p:nvSpPr>
          <p:spPr>
            <a:xfrm>
              <a:off x="3352800" y="5452646"/>
              <a:ext cx="2286000" cy="338554"/>
            </a:xfrm>
            <a:prstGeom prst="rect">
              <a:avLst/>
            </a:prstGeom>
            <a:solidFill>
              <a:srgbClr val="FFFFFF"/>
            </a:solidFill>
            <a:ln>
              <a:solidFill>
                <a:schemeClr val="tx1"/>
              </a:solidFill>
            </a:ln>
          </p:spPr>
          <p:txBody>
            <a:bodyPr wrap="square" rtlCol="0">
              <a:spAutoFit/>
            </a:bodyPr>
            <a:lstStyle/>
            <a:p>
              <a:pPr algn="ctr"/>
              <a:r>
                <a:rPr lang="en-US" sz="1600" dirty="0" smtClean="0"/>
                <a:t>Already tested packages</a:t>
              </a:r>
              <a:endParaRPr lang="en-US" sz="16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09575"/>
            <a:ext cx="7772400" cy="685800"/>
          </a:xfrm>
        </p:spPr>
        <p:txBody>
          <a:bodyPr/>
          <a:lstStyle/>
          <a:p>
            <a:r>
              <a:rPr lang="en-US" i="1" dirty="0" smtClean="0">
                <a:solidFill>
                  <a:schemeClr val="tx1"/>
                </a:solidFill>
              </a:rPr>
              <a:t>Fixture Diagram</a:t>
            </a:r>
            <a:endParaRPr lang="en-US" i="1" dirty="0" smtClean="0">
              <a:solidFill>
                <a:schemeClr val="tx1"/>
              </a:solidFill>
            </a:endParaRPr>
          </a:p>
        </p:txBody>
      </p:sp>
      <p:grpSp>
        <p:nvGrpSpPr>
          <p:cNvPr id="122" name="Group 121"/>
          <p:cNvGrpSpPr/>
          <p:nvPr/>
        </p:nvGrpSpPr>
        <p:grpSpPr>
          <a:xfrm>
            <a:off x="876872" y="1199864"/>
            <a:ext cx="7375480" cy="4972336"/>
            <a:chOff x="876872" y="1199864"/>
            <a:chExt cx="7375480" cy="4972336"/>
          </a:xfrm>
        </p:grpSpPr>
        <p:sp>
          <p:nvSpPr>
            <p:cNvPr id="75" name="TextBox 74"/>
            <p:cNvSpPr txBox="1"/>
            <p:nvPr/>
          </p:nvSpPr>
          <p:spPr>
            <a:xfrm>
              <a:off x="7109352" y="4040873"/>
              <a:ext cx="457200" cy="307777"/>
            </a:xfrm>
            <a:prstGeom prst="rect">
              <a:avLst/>
            </a:prstGeom>
            <a:noFill/>
            <a:ln>
              <a:solidFill>
                <a:srgbClr val="FF0000"/>
              </a:solidFill>
            </a:ln>
          </p:spPr>
          <p:txBody>
            <a:bodyPr wrap="square" rtlCol="0">
              <a:spAutoFit/>
            </a:bodyPr>
            <a:lstStyle/>
            <a:p>
              <a:pPr algn="ctr"/>
              <a:r>
                <a:rPr lang="en-US" sz="1400" dirty="0" smtClean="0"/>
                <a:t>TC</a:t>
              </a:r>
              <a:endParaRPr lang="en-US" sz="1400" dirty="0"/>
            </a:p>
          </p:txBody>
        </p:sp>
        <p:sp>
          <p:nvSpPr>
            <p:cNvPr id="33" name="Donut 32"/>
            <p:cNvSpPr/>
            <p:nvPr/>
          </p:nvSpPr>
          <p:spPr bwMode="auto">
            <a:xfrm>
              <a:off x="5509152" y="2419064"/>
              <a:ext cx="2743200" cy="2667000"/>
            </a:xfrm>
            <a:prstGeom prst="donut">
              <a:avLst>
                <a:gd name="adj" fmla="val 1924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18" name="Group 117"/>
            <p:cNvGrpSpPr/>
            <p:nvPr/>
          </p:nvGrpSpPr>
          <p:grpSpPr>
            <a:xfrm>
              <a:off x="6499753" y="3209634"/>
              <a:ext cx="762000" cy="1066800"/>
              <a:chOff x="6499753" y="3000370"/>
              <a:chExt cx="762000" cy="1066800"/>
            </a:xfrm>
          </p:grpSpPr>
          <p:grpSp>
            <p:nvGrpSpPr>
              <p:cNvPr id="49" name="Group 48"/>
              <p:cNvGrpSpPr/>
              <p:nvPr/>
            </p:nvGrpSpPr>
            <p:grpSpPr>
              <a:xfrm rot="5400000">
                <a:off x="6864082" y="3336130"/>
                <a:ext cx="414341" cy="381000"/>
                <a:chOff x="6648444" y="2971800"/>
                <a:chExt cx="414341" cy="381000"/>
              </a:xfrm>
            </p:grpSpPr>
            <p:cxnSp>
              <p:nvCxnSpPr>
                <p:cNvPr id="36" name="Straight Connector 35"/>
                <p:cNvCxnSpPr/>
                <p:nvPr/>
              </p:nvCxnSpPr>
              <p:spPr bwMode="auto">
                <a:xfrm>
                  <a:off x="6667504" y="3124200"/>
                  <a:ext cx="381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6667504" y="3200400"/>
                  <a:ext cx="381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V="1">
                  <a:off x="6858000" y="2971800"/>
                  <a:ext cx="0" cy="1524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6858000" y="3200400"/>
                  <a:ext cx="0" cy="1524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6715126" y="3086096"/>
                  <a:ext cx="276230" cy="157163"/>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6986585" y="3086104"/>
                  <a:ext cx="76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6648444" y="3243259"/>
                  <a:ext cx="76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50" name="Group 49"/>
              <p:cNvGrpSpPr/>
              <p:nvPr/>
            </p:nvGrpSpPr>
            <p:grpSpPr>
              <a:xfrm rot="5400000">
                <a:off x="6483082" y="3336130"/>
                <a:ext cx="414341" cy="381000"/>
                <a:chOff x="6648444" y="2971800"/>
                <a:chExt cx="414341" cy="381000"/>
              </a:xfrm>
            </p:grpSpPr>
            <p:cxnSp>
              <p:nvCxnSpPr>
                <p:cNvPr id="51" name="Straight Connector 50"/>
                <p:cNvCxnSpPr/>
                <p:nvPr/>
              </p:nvCxnSpPr>
              <p:spPr bwMode="auto">
                <a:xfrm>
                  <a:off x="6667504" y="3124200"/>
                  <a:ext cx="381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6667504" y="3200400"/>
                  <a:ext cx="381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V="1">
                  <a:off x="6858000" y="2971800"/>
                  <a:ext cx="0" cy="1524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V="1">
                  <a:off x="6858000" y="3200400"/>
                  <a:ext cx="0" cy="1524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V="1">
                  <a:off x="6715126" y="3086096"/>
                  <a:ext cx="276230" cy="157163"/>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a:off x="6986585" y="3086104"/>
                  <a:ext cx="76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6648444" y="3243259"/>
                  <a:ext cx="76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59" name="Straight Connector 58"/>
              <p:cNvCxnSpPr/>
              <p:nvPr/>
            </p:nvCxnSpPr>
            <p:spPr bwMode="auto">
              <a:xfrm rot="5400000" flipH="1">
                <a:off x="6995052" y="3271833"/>
                <a:ext cx="5334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5400000" flipH="1">
                <a:off x="6618791" y="380047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rot="5400000" flipH="1">
                <a:off x="6237767" y="3267070"/>
                <a:ext cx="5334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sp>
          <p:nvSpPr>
            <p:cNvPr id="70" name="Freeform 69"/>
            <p:cNvSpPr/>
            <p:nvPr/>
          </p:nvSpPr>
          <p:spPr bwMode="auto">
            <a:xfrm>
              <a:off x="4850647" y="5081514"/>
              <a:ext cx="2074460" cy="434454"/>
            </a:xfrm>
            <a:custGeom>
              <a:avLst/>
              <a:gdLst>
                <a:gd name="connsiteX0" fmla="*/ 0 w 2074460"/>
                <a:gd name="connsiteY0" fmla="*/ 272955 h 272955"/>
                <a:gd name="connsiteX1" fmla="*/ 2074460 w 2074460"/>
                <a:gd name="connsiteY1" fmla="*/ 272955 h 272955"/>
                <a:gd name="connsiteX2" fmla="*/ 2074460 w 2074460"/>
                <a:gd name="connsiteY2" fmla="*/ 0 h 272955"/>
              </a:gdLst>
              <a:ahLst/>
              <a:cxnLst>
                <a:cxn ang="0">
                  <a:pos x="connsiteX0" y="connsiteY0"/>
                </a:cxn>
                <a:cxn ang="0">
                  <a:pos x="connsiteX1" y="connsiteY1"/>
                </a:cxn>
                <a:cxn ang="0">
                  <a:pos x="connsiteX2" y="connsiteY2"/>
                </a:cxn>
              </a:cxnLst>
              <a:rect l="l" t="t" r="r" b="b"/>
              <a:pathLst>
                <a:path w="2074460" h="272955">
                  <a:moveTo>
                    <a:pt x="0" y="272955"/>
                  </a:moveTo>
                  <a:lnTo>
                    <a:pt x="2074460" y="272955"/>
                  </a:lnTo>
                  <a:lnTo>
                    <a:pt x="2074460" y="0"/>
                  </a:lnTo>
                </a:path>
              </a:pathLst>
            </a:custGeom>
            <a:noFill/>
            <a:ln w="34925" cap="flat" cmpd="sng" algn="ctr">
              <a:solidFill>
                <a:schemeClr val="tx1"/>
              </a:solidFill>
              <a:prstDash val="solid"/>
              <a:round/>
              <a:headEnd type="none" w="med"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p:nvPr/>
          </p:nvSpPr>
          <p:spPr bwMode="auto">
            <a:xfrm>
              <a:off x="1826531" y="5040568"/>
              <a:ext cx="1091821" cy="532263"/>
            </a:xfrm>
            <a:custGeom>
              <a:avLst/>
              <a:gdLst>
                <a:gd name="connsiteX0" fmla="*/ 0 w 1091821"/>
                <a:gd name="connsiteY0" fmla="*/ 0 h 532263"/>
                <a:gd name="connsiteX1" fmla="*/ 327546 w 1091821"/>
                <a:gd name="connsiteY1" fmla="*/ 40943 h 532263"/>
                <a:gd name="connsiteX2" fmla="*/ 423081 w 1091821"/>
                <a:gd name="connsiteY2" fmla="*/ 232012 h 532263"/>
                <a:gd name="connsiteX3" fmla="*/ 573206 w 1091821"/>
                <a:gd name="connsiteY3" fmla="*/ 450376 h 532263"/>
                <a:gd name="connsiteX4" fmla="*/ 1091821 w 1091821"/>
                <a:gd name="connsiteY4" fmla="*/ 532263 h 53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821" h="532263">
                  <a:moveTo>
                    <a:pt x="0" y="0"/>
                  </a:moveTo>
                  <a:cubicBezTo>
                    <a:pt x="128516" y="1137"/>
                    <a:pt x="257033" y="2274"/>
                    <a:pt x="327546" y="40943"/>
                  </a:cubicBezTo>
                  <a:cubicBezTo>
                    <a:pt x="398059" y="79612"/>
                    <a:pt x="382138" y="163773"/>
                    <a:pt x="423081" y="232012"/>
                  </a:cubicBezTo>
                  <a:cubicBezTo>
                    <a:pt x="464024" y="300251"/>
                    <a:pt x="461749" y="400334"/>
                    <a:pt x="573206" y="450376"/>
                  </a:cubicBezTo>
                  <a:cubicBezTo>
                    <a:pt x="684663" y="500418"/>
                    <a:pt x="888242" y="516340"/>
                    <a:pt x="1091821" y="532263"/>
                  </a:cubicBezTo>
                </a:path>
              </a:pathLst>
            </a:custGeom>
            <a:noFill/>
            <a:ln w="31750" cap="flat" cmpd="sng" algn="ctr">
              <a:solidFill>
                <a:srgbClr val="0000FF"/>
              </a:solidFill>
              <a:prstDash val="solid"/>
              <a:round/>
              <a:headEnd type="none" w="med"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5204352" y="4358183"/>
              <a:ext cx="2133600" cy="1566081"/>
            </a:xfrm>
            <a:custGeom>
              <a:avLst/>
              <a:gdLst>
                <a:gd name="connsiteX0" fmla="*/ 1665027 w 1665027"/>
                <a:gd name="connsiteY0" fmla="*/ 0 h 887105"/>
                <a:gd name="connsiteX1" fmla="*/ 1665027 w 1665027"/>
                <a:gd name="connsiteY1" fmla="*/ 887105 h 887105"/>
                <a:gd name="connsiteX2" fmla="*/ 0 w 1665027"/>
                <a:gd name="connsiteY2" fmla="*/ 887105 h 887105"/>
              </a:gdLst>
              <a:ahLst/>
              <a:cxnLst>
                <a:cxn ang="0">
                  <a:pos x="connsiteX0" y="connsiteY0"/>
                </a:cxn>
                <a:cxn ang="0">
                  <a:pos x="connsiteX1" y="connsiteY1"/>
                </a:cxn>
                <a:cxn ang="0">
                  <a:pos x="connsiteX2" y="connsiteY2"/>
                </a:cxn>
              </a:cxnLst>
              <a:rect l="l" t="t" r="r" b="b"/>
              <a:pathLst>
                <a:path w="1665027" h="887105">
                  <a:moveTo>
                    <a:pt x="1665027" y="0"/>
                  </a:moveTo>
                  <a:lnTo>
                    <a:pt x="1665027" y="887105"/>
                  </a:lnTo>
                  <a:lnTo>
                    <a:pt x="0" y="887105"/>
                  </a:lnTo>
                </a:path>
              </a:pathLst>
            </a:custGeom>
            <a:noFill/>
            <a:ln w="15875" cap="flat" cmpd="sng" algn="ctr">
              <a:solidFill>
                <a:srgbClr val="FF0000"/>
              </a:solidFill>
              <a:prstDash val="solid"/>
              <a:round/>
              <a:headEnd type="non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73" name="Group 72"/>
            <p:cNvGrpSpPr/>
            <p:nvPr/>
          </p:nvGrpSpPr>
          <p:grpSpPr>
            <a:xfrm>
              <a:off x="2918352" y="4876800"/>
              <a:ext cx="2590800" cy="1295400"/>
              <a:chOff x="1937982" y="4667536"/>
              <a:chExt cx="2590800" cy="1295400"/>
            </a:xfrm>
          </p:grpSpPr>
          <p:sp>
            <p:nvSpPr>
              <p:cNvPr id="66" name="Rounded Rectangle 65"/>
              <p:cNvSpPr/>
              <p:nvPr/>
            </p:nvSpPr>
            <p:spPr bwMode="auto">
              <a:xfrm>
                <a:off x="1937982" y="4667536"/>
                <a:ext cx="2590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TextBox 66"/>
              <p:cNvSpPr txBox="1"/>
              <p:nvPr/>
            </p:nvSpPr>
            <p:spPr>
              <a:xfrm>
                <a:off x="2414518" y="4925704"/>
                <a:ext cx="1676400" cy="830997"/>
              </a:xfrm>
              <a:prstGeom prst="rect">
                <a:avLst/>
              </a:prstGeom>
              <a:solidFill>
                <a:schemeClr val="bg1"/>
              </a:solidFill>
            </p:spPr>
            <p:txBody>
              <a:bodyPr wrap="square" rtlCol="0">
                <a:spAutoFit/>
              </a:bodyPr>
              <a:lstStyle/>
              <a:p>
                <a:pPr algn="ctr"/>
                <a:r>
                  <a:rPr lang="en-US" i="1" dirty="0" smtClean="0"/>
                  <a:t>Thermal</a:t>
                </a:r>
              </a:p>
              <a:p>
                <a:pPr algn="ctr"/>
                <a:r>
                  <a:rPr lang="en-US" i="1" dirty="0" smtClean="0"/>
                  <a:t>Controller</a:t>
                </a:r>
                <a:endParaRPr lang="en-US" i="1" dirty="0"/>
              </a:p>
            </p:txBody>
          </p:sp>
        </p:grpSp>
        <p:sp>
          <p:nvSpPr>
            <p:cNvPr id="78" name="TextBox 77"/>
            <p:cNvSpPr txBox="1"/>
            <p:nvPr/>
          </p:nvSpPr>
          <p:spPr>
            <a:xfrm>
              <a:off x="3027536" y="3235656"/>
              <a:ext cx="1295400" cy="369332"/>
            </a:xfrm>
            <a:prstGeom prst="rect">
              <a:avLst/>
            </a:prstGeom>
            <a:noFill/>
          </p:spPr>
          <p:txBody>
            <a:bodyPr wrap="square" rtlCol="0">
              <a:spAutoFit/>
            </a:bodyPr>
            <a:lstStyle/>
            <a:p>
              <a:pPr algn="ctr"/>
              <a:r>
                <a:rPr lang="en-US" sz="1800" i="1" dirty="0" smtClean="0"/>
                <a:t>PNDS Mux</a:t>
              </a:r>
              <a:endParaRPr lang="en-US" sz="1800" i="1" dirty="0"/>
            </a:p>
          </p:txBody>
        </p:sp>
        <p:sp>
          <p:nvSpPr>
            <p:cNvPr id="79" name="TextBox 78"/>
            <p:cNvSpPr txBox="1"/>
            <p:nvPr/>
          </p:nvSpPr>
          <p:spPr>
            <a:xfrm>
              <a:off x="1165752" y="4857464"/>
              <a:ext cx="685800" cy="369332"/>
            </a:xfrm>
            <a:prstGeom prst="rect">
              <a:avLst/>
            </a:prstGeom>
            <a:noFill/>
          </p:spPr>
          <p:txBody>
            <a:bodyPr wrap="square" rtlCol="0">
              <a:spAutoFit/>
            </a:bodyPr>
            <a:lstStyle/>
            <a:p>
              <a:pPr algn="ctr"/>
              <a:r>
                <a:rPr lang="en-US" sz="1800" dirty="0" smtClean="0">
                  <a:solidFill>
                    <a:srgbClr val="0000FF"/>
                  </a:solidFill>
                </a:rPr>
                <a:t>USB</a:t>
              </a:r>
              <a:endParaRPr lang="en-US" sz="1800" dirty="0">
                <a:solidFill>
                  <a:srgbClr val="0000FF"/>
                </a:solidFill>
              </a:endParaRPr>
            </a:p>
          </p:txBody>
        </p:sp>
        <p:sp>
          <p:nvSpPr>
            <p:cNvPr id="80" name="TextBox 79"/>
            <p:cNvSpPr txBox="1"/>
            <p:nvPr/>
          </p:nvSpPr>
          <p:spPr>
            <a:xfrm>
              <a:off x="1013352" y="1199864"/>
              <a:ext cx="609600" cy="369332"/>
            </a:xfrm>
            <a:prstGeom prst="rect">
              <a:avLst/>
            </a:prstGeom>
            <a:noFill/>
          </p:spPr>
          <p:txBody>
            <a:bodyPr wrap="square" rtlCol="0">
              <a:spAutoFit/>
            </a:bodyPr>
            <a:lstStyle/>
            <a:p>
              <a:pPr algn="ctr"/>
              <a:r>
                <a:rPr lang="en-US" sz="1800" dirty="0" smtClean="0">
                  <a:solidFill>
                    <a:srgbClr val="0000FF"/>
                  </a:solidFill>
                </a:rPr>
                <a:t>I</a:t>
              </a:r>
              <a:r>
                <a:rPr lang="en-US" sz="1800" baseline="30000" dirty="0" smtClean="0">
                  <a:solidFill>
                    <a:srgbClr val="0000FF"/>
                  </a:solidFill>
                </a:rPr>
                <a:t>2</a:t>
              </a:r>
              <a:r>
                <a:rPr lang="en-US" sz="1800" dirty="0" smtClean="0">
                  <a:solidFill>
                    <a:srgbClr val="0000FF"/>
                  </a:solidFill>
                </a:rPr>
                <a:t>C</a:t>
              </a:r>
              <a:endParaRPr lang="en-US" sz="1800" dirty="0">
                <a:solidFill>
                  <a:srgbClr val="0000FF"/>
                </a:solidFill>
              </a:endParaRPr>
            </a:p>
          </p:txBody>
        </p:sp>
        <p:sp>
          <p:nvSpPr>
            <p:cNvPr id="81" name="Freeform 80"/>
            <p:cNvSpPr/>
            <p:nvPr/>
          </p:nvSpPr>
          <p:spPr bwMode="auto">
            <a:xfrm>
              <a:off x="1924340" y="3194712"/>
              <a:ext cx="4981433" cy="1091821"/>
            </a:xfrm>
            <a:custGeom>
              <a:avLst/>
              <a:gdLst>
                <a:gd name="connsiteX0" fmla="*/ 4981433 w 4981433"/>
                <a:gd name="connsiteY0" fmla="*/ 1091821 h 1091821"/>
                <a:gd name="connsiteX1" fmla="*/ 3220872 w 4981433"/>
                <a:gd name="connsiteY1" fmla="*/ 1091821 h 1091821"/>
                <a:gd name="connsiteX2" fmla="*/ 3220872 w 4981433"/>
                <a:gd name="connsiteY2" fmla="*/ 0 h 1091821"/>
                <a:gd name="connsiteX3" fmla="*/ 0 w 4981433"/>
                <a:gd name="connsiteY3" fmla="*/ 0 h 1091821"/>
              </a:gdLst>
              <a:ahLst/>
              <a:cxnLst>
                <a:cxn ang="0">
                  <a:pos x="connsiteX0" y="connsiteY0"/>
                </a:cxn>
                <a:cxn ang="0">
                  <a:pos x="connsiteX1" y="connsiteY1"/>
                </a:cxn>
                <a:cxn ang="0">
                  <a:pos x="connsiteX2" y="connsiteY2"/>
                </a:cxn>
                <a:cxn ang="0">
                  <a:pos x="connsiteX3" y="connsiteY3"/>
                </a:cxn>
              </a:cxnLst>
              <a:rect l="l" t="t" r="r" b="b"/>
              <a:pathLst>
                <a:path w="4981433" h="1091821">
                  <a:moveTo>
                    <a:pt x="4981433" y="1091821"/>
                  </a:moveTo>
                  <a:lnTo>
                    <a:pt x="3220872" y="1091821"/>
                  </a:lnTo>
                  <a:lnTo>
                    <a:pt x="3220872" y="0"/>
                  </a:lnTo>
                  <a:lnTo>
                    <a:pt x="0" y="0"/>
                  </a:ln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TextBox 81"/>
            <p:cNvSpPr txBox="1"/>
            <p:nvPr/>
          </p:nvSpPr>
          <p:spPr>
            <a:xfrm>
              <a:off x="1067944" y="3001368"/>
              <a:ext cx="914400" cy="369332"/>
            </a:xfrm>
            <a:prstGeom prst="rect">
              <a:avLst/>
            </a:prstGeom>
            <a:noFill/>
          </p:spPr>
          <p:txBody>
            <a:bodyPr wrap="square" rtlCol="0">
              <a:spAutoFit/>
            </a:bodyPr>
            <a:lstStyle/>
            <a:p>
              <a:pPr algn="ctr"/>
              <a:r>
                <a:rPr lang="en-US" sz="1800" dirty="0" smtClean="0">
                  <a:solidFill>
                    <a:srgbClr val="0000FF"/>
                  </a:solidFill>
                </a:rPr>
                <a:t>DRIVE</a:t>
              </a:r>
              <a:endParaRPr lang="en-US" sz="1800" dirty="0">
                <a:solidFill>
                  <a:srgbClr val="0000FF"/>
                </a:solidFill>
              </a:endParaRPr>
            </a:p>
          </p:txBody>
        </p:sp>
        <p:sp>
          <p:nvSpPr>
            <p:cNvPr id="83" name="Freeform 82"/>
            <p:cNvSpPr/>
            <p:nvPr/>
          </p:nvSpPr>
          <p:spPr bwMode="auto">
            <a:xfrm flipV="1">
              <a:off x="1546752" y="1342737"/>
              <a:ext cx="1146412" cy="379861"/>
            </a:xfrm>
            <a:custGeom>
              <a:avLst/>
              <a:gdLst>
                <a:gd name="connsiteX0" fmla="*/ 0 w 1146412"/>
                <a:gd name="connsiteY0" fmla="*/ 545910 h 586853"/>
                <a:gd name="connsiteX1" fmla="*/ 736979 w 1146412"/>
                <a:gd name="connsiteY1" fmla="*/ 545910 h 586853"/>
                <a:gd name="connsiteX2" fmla="*/ 1078173 w 1146412"/>
                <a:gd name="connsiteY2" fmla="*/ 300251 h 586853"/>
                <a:gd name="connsiteX3" fmla="*/ 1146412 w 1146412"/>
                <a:gd name="connsiteY3" fmla="*/ 0 h 586853"/>
              </a:gdLst>
              <a:ahLst/>
              <a:cxnLst>
                <a:cxn ang="0">
                  <a:pos x="connsiteX0" y="connsiteY0"/>
                </a:cxn>
                <a:cxn ang="0">
                  <a:pos x="connsiteX1" y="connsiteY1"/>
                </a:cxn>
                <a:cxn ang="0">
                  <a:pos x="connsiteX2" y="connsiteY2"/>
                </a:cxn>
                <a:cxn ang="0">
                  <a:pos x="connsiteX3" y="connsiteY3"/>
                </a:cxn>
              </a:cxnLst>
              <a:rect l="l" t="t" r="r" b="b"/>
              <a:pathLst>
                <a:path w="1146412" h="586853">
                  <a:moveTo>
                    <a:pt x="0" y="545910"/>
                  </a:moveTo>
                  <a:cubicBezTo>
                    <a:pt x="278641" y="566381"/>
                    <a:pt x="557283" y="586853"/>
                    <a:pt x="736979" y="545910"/>
                  </a:cubicBezTo>
                  <a:cubicBezTo>
                    <a:pt x="916675" y="504967"/>
                    <a:pt x="1009934" y="391236"/>
                    <a:pt x="1078173" y="300251"/>
                  </a:cubicBezTo>
                  <a:cubicBezTo>
                    <a:pt x="1146412" y="209266"/>
                    <a:pt x="1146412" y="104633"/>
                    <a:pt x="1146412" y="0"/>
                  </a:cubicBezTo>
                </a:path>
              </a:pathLst>
            </a:custGeom>
            <a:noFill/>
            <a:ln w="28575" cap="flat" cmpd="sng" algn="ctr">
              <a:solidFill>
                <a:srgbClr val="0000FF"/>
              </a:solidFill>
              <a:prstDash val="solid"/>
              <a:round/>
              <a:headEnd type="none" w="med"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4" name="TextBox 83"/>
            <p:cNvSpPr txBox="1"/>
            <p:nvPr/>
          </p:nvSpPr>
          <p:spPr>
            <a:xfrm>
              <a:off x="876872" y="2278332"/>
              <a:ext cx="1219200" cy="369332"/>
            </a:xfrm>
            <a:prstGeom prst="rect">
              <a:avLst/>
            </a:prstGeom>
            <a:noFill/>
          </p:spPr>
          <p:txBody>
            <a:bodyPr wrap="square" rtlCol="0">
              <a:spAutoFit/>
            </a:bodyPr>
            <a:lstStyle/>
            <a:p>
              <a:pPr algn="ctr"/>
              <a:r>
                <a:rPr lang="en-US" sz="1800" dirty="0" smtClean="0">
                  <a:solidFill>
                    <a:srgbClr val="0000FF"/>
                  </a:solidFill>
                </a:rPr>
                <a:t>RETURN</a:t>
              </a:r>
              <a:endParaRPr lang="en-US" sz="1800" dirty="0">
                <a:solidFill>
                  <a:srgbClr val="0000FF"/>
                </a:solidFill>
              </a:endParaRPr>
            </a:p>
          </p:txBody>
        </p:sp>
        <p:sp>
          <p:nvSpPr>
            <p:cNvPr id="85" name="Freeform 84"/>
            <p:cNvSpPr/>
            <p:nvPr/>
          </p:nvSpPr>
          <p:spPr bwMode="auto">
            <a:xfrm>
              <a:off x="3223152" y="2160894"/>
              <a:ext cx="4037463" cy="1064526"/>
            </a:xfrm>
            <a:custGeom>
              <a:avLst/>
              <a:gdLst>
                <a:gd name="connsiteX0" fmla="*/ 4189863 w 4189863"/>
                <a:gd name="connsiteY0" fmla="*/ 1064526 h 1064526"/>
                <a:gd name="connsiteX1" fmla="*/ 4189863 w 4189863"/>
                <a:gd name="connsiteY1" fmla="*/ 0 h 1064526"/>
                <a:gd name="connsiteX2" fmla="*/ 0 w 4189863"/>
                <a:gd name="connsiteY2" fmla="*/ 0 h 1064526"/>
              </a:gdLst>
              <a:ahLst/>
              <a:cxnLst>
                <a:cxn ang="0">
                  <a:pos x="connsiteX0" y="connsiteY0"/>
                </a:cxn>
                <a:cxn ang="0">
                  <a:pos x="connsiteX1" y="connsiteY1"/>
                </a:cxn>
                <a:cxn ang="0">
                  <a:pos x="connsiteX2" y="connsiteY2"/>
                </a:cxn>
              </a:cxnLst>
              <a:rect l="l" t="t" r="r" b="b"/>
              <a:pathLst>
                <a:path w="4189863" h="1064526">
                  <a:moveTo>
                    <a:pt x="4189863" y="1064526"/>
                  </a:moveTo>
                  <a:lnTo>
                    <a:pt x="4189863" y="0"/>
                  </a:lnTo>
                  <a:lnTo>
                    <a:pt x="0" y="0"/>
                  </a:ln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6" name="Freeform 85"/>
            <p:cNvSpPr/>
            <p:nvPr/>
          </p:nvSpPr>
          <p:spPr bwMode="auto">
            <a:xfrm>
              <a:off x="3223152" y="2723864"/>
              <a:ext cx="3282423" cy="640308"/>
            </a:xfrm>
            <a:custGeom>
              <a:avLst/>
              <a:gdLst>
                <a:gd name="connsiteX0" fmla="*/ 4189863 w 4189863"/>
                <a:gd name="connsiteY0" fmla="*/ 1064526 h 1064526"/>
                <a:gd name="connsiteX1" fmla="*/ 4189863 w 4189863"/>
                <a:gd name="connsiteY1" fmla="*/ 0 h 1064526"/>
                <a:gd name="connsiteX2" fmla="*/ 0 w 4189863"/>
                <a:gd name="connsiteY2" fmla="*/ 0 h 1064526"/>
              </a:gdLst>
              <a:ahLst/>
              <a:cxnLst>
                <a:cxn ang="0">
                  <a:pos x="connsiteX0" y="connsiteY0"/>
                </a:cxn>
                <a:cxn ang="0">
                  <a:pos x="connsiteX1" y="connsiteY1"/>
                </a:cxn>
                <a:cxn ang="0">
                  <a:pos x="connsiteX2" y="connsiteY2"/>
                </a:cxn>
              </a:cxnLst>
              <a:rect l="l" t="t" r="r" b="b"/>
              <a:pathLst>
                <a:path w="4189863" h="1064526">
                  <a:moveTo>
                    <a:pt x="4189863" y="1064526"/>
                  </a:moveTo>
                  <a:lnTo>
                    <a:pt x="4189863" y="0"/>
                  </a:lnTo>
                  <a:lnTo>
                    <a:pt x="0" y="0"/>
                  </a:ln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91" name="Straight Connector 90"/>
            <p:cNvCxnSpPr/>
            <p:nvPr/>
          </p:nvCxnSpPr>
          <p:spPr bwMode="auto">
            <a:xfrm>
              <a:off x="2765952" y="2159046"/>
              <a:ext cx="0" cy="574344"/>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a:off x="2752304" y="2155208"/>
              <a:ext cx="1524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2765952" y="2717048"/>
              <a:ext cx="1524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flipV="1">
              <a:off x="2904704" y="2571464"/>
              <a:ext cx="304800" cy="15240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flipV="1">
              <a:off x="2891056" y="2008277"/>
              <a:ext cx="304800" cy="15240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100" name="Freeform 99"/>
            <p:cNvSpPr/>
            <p:nvPr/>
          </p:nvSpPr>
          <p:spPr bwMode="auto">
            <a:xfrm>
              <a:off x="2674967" y="1751461"/>
              <a:ext cx="319585" cy="887104"/>
            </a:xfrm>
            <a:custGeom>
              <a:avLst/>
              <a:gdLst>
                <a:gd name="connsiteX0" fmla="*/ 0 w 259307"/>
                <a:gd name="connsiteY0" fmla="*/ 0 h 887104"/>
                <a:gd name="connsiteX1" fmla="*/ 0 w 259307"/>
                <a:gd name="connsiteY1" fmla="*/ 122830 h 887104"/>
                <a:gd name="connsiteX2" fmla="*/ 259307 w 259307"/>
                <a:gd name="connsiteY2" fmla="*/ 122830 h 887104"/>
                <a:gd name="connsiteX3" fmla="*/ 259307 w 259307"/>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259307" h="887104">
                  <a:moveTo>
                    <a:pt x="0" y="0"/>
                  </a:moveTo>
                  <a:lnTo>
                    <a:pt x="0" y="122830"/>
                  </a:lnTo>
                  <a:lnTo>
                    <a:pt x="259307" y="122830"/>
                  </a:lnTo>
                  <a:lnTo>
                    <a:pt x="259307" y="887104"/>
                  </a:lnTo>
                </a:path>
              </a:pathLst>
            </a:custGeom>
            <a:noFill/>
            <a:ln w="15875"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Rounded Rectangle 73"/>
            <p:cNvSpPr/>
            <p:nvPr/>
          </p:nvSpPr>
          <p:spPr bwMode="auto">
            <a:xfrm>
              <a:off x="2189336" y="1733264"/>
              <a:ext cx="2590800" cy="1828800"/>
            </a:xfrm>
            <a:prstGeom prst="roundRect">
              <a:avLst/>
            </a:prstGeom>
            <a:noFill/>
            <a:ln w="762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p:nvPr/>
          </p:nvCxnSpPr>
          <p:spPr bwMode="auto">
            <a:xfrm>
              <a:off x="2765952" y="2495264"/>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flipH="1">
              <a:off x="2008699" y="2447642"/>
              <a:ext cx="7620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114" name="TextBox 113"/>
            <p:cNvSpPr txBox="1"/>
            <p:nvPr/>
          </p:nvSpPr>
          <p:spPr>
            <a:xfrm>
              <a:off x="1187360" y="5674056"/>
              <a:ext cx="685800" cy="369332"/>
            </a:xfrm>
            <a:prstGeom prst="rect">
              <a:avLst/>
            </a:prstGeom>
            <a:noFill/>
          </p:spPr>
          <p:txBody>
            <a:bodyPr wrap="square" rtlCol="0">
              <a:spAutoFit/>
            </a:bodyPr>
            <a:lstStyle/>
            <a:p>
              <a:pPr algn="ctr"/>
              <a:r>
                <a:rPr lang="en-US" sz="1800" dirty="0" smtClean="0">
                  <a:solidFill>
                    <a:srgbClr val="FF0000"/>
                  </a:solidFill>
                </a:rPr>
                <a:t>PWR</a:t>
              </a:r>
              <a:endParaRPr lang="en-US" sz="1800" dirty="0">
                <a:solidFill>
                  <a:srgbClr val="FF0000"/>
                </a:solidFill>
              </a:endParaRPr>
            </a:p>
          </p:txBody>
        </p:sp>
        <p:sp>
          <p:nvSpPr>
            <p:cNvPr id="116" name="Equal 115"/>
            <p:cNvSpPr/>
            <p:nvPr/>
          </p:nvSpPr>
          <p:spPr bwMode="auto">
            <a:xfrm>
              <a:off x="1628640" y="5758216"/>
              <a:ext cx="1508080" cy="166048"/>
            </a:xfrm>
            <a:prstGeom prst="mathEqual">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0" name="TextBox 119"/>
            <p:cNvSpPr txBox="1"/>
            <p:nvPr/>
          </p:nvSpPr>
          <p:spPr>
            <a:xfrm>
              <a:off x="6226792" y="4620904"/>
              <a:ext cx="914400" cy="307777"/>
            </a:xfrm>
            <a:prstGeom prst="rect">
              <a:avLst/>
            </a:prstGeom>
            <a:solidFill>
              <a:schemeClr val="bg1"/>
            </a:solidFill>
          </p:spPr>
          <p:txBody>
            <a:bodyPr wrap="square" rtlCol="0">
              <a:spAutoFit/>
            </a:bodyPr>
            <a:lstStyle/>
            <a:p>
              <a:pPr algn="ctr"/>
              <a:r>
                <a:rPr lang="en-US" sz="1400" i="1" dirty="0" smtClean="0"/>
                <a:t>Chamber</a:t>
              </a:r>
              <a:endParaRPr lang="en-US" sz="1400" i="1"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533400"/>
            <a:ext cx="7772400" cy="685800"/>
          </a:xfrm>
        </p:spPr>
        <p:txBody>
          <a:bodyPr/>
          <a:lstStyle/>
          <a:p>
            <a:r>
              <a:rPr lang="en-US" i="1" dirty="0" smtClean="0">
                <a:solidFill>
                  <a:schemeClr val="tx1"/>
                </a:solidFill>
              </a:rPr>
              <a:t>Test Procedure</a:t>
            </a:r>
            <a:endParaRPr lang="en-US" i="1" dirty="0" smtClean="0">
              <a:solidFill>
                <a:schemeClr val="tx1"/>
              </a:solidFill>
            </a:endParaRPr>
          </a:p>
        </p:txBody>
      </p:sp>
      <p:sp>
        <p:nvSpPr>
          <p:cNvPr id="33" name="Rectangle 3"/>
          <p:cNvSpPr txBox="1">
            <a:spLocks noChangeArrowheads="1"/>
          </p:cNvSpPr>
          <p:nvPr/>
        </p:nvSpPr>
        <p:spPr bwMode="auto">
          <a:xfrm>
            <a:off x="685800" y="11430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kern="0" dirty="0" smtClean="0">
                <a:latin typeface="+mn-lt"/>
              </a:rPr>
              <a:t>Program Vision to execute a </a:t>
            </a:r>
            <a:r>
              <a:rPr lang="en-US" i="1" kern="0" dirty="0" smtClean="0">
                <a:latin typeface="+mn-lt"/>
              </a:rPr>
              <a:t>R</a:t>
            </a:r>
            <a:r>
              <a:rPr lang="en-US" i="1" kern="0" dirty="0" smtClean="0">
                <a:latin typeface="+mn-lt"/>
              </a:rPr>
              <a:t>etention </a:t>
            </a:r>
            <a:r>
              <a:rPr lang="en-US" i="1" kern="0" dirty="0" smtClean="0">
                <a:latin typeface="+mn-lt"/>
              </a:rPr>
              <a:t>T</a:t>
            </a:r>
            <a:r>
              <a:rPr lang="en-US" i="1" kern="0" dirty="0" smtClean="0">
                <a:latin typeface="+mn-lt"/>
              </a:rPr>
              <a:t>est </a:t>
            </a:r>
            <a:r>
              <a:rPr lang="en-US" kern="0" dirty="0" smtClean="0">
                <a:latin typeface="+mn-lt"/>
              </a:rPr>
              <a:t>on two capacitors simultaneously but also capture their </a:t>
            </a:r>
            <a:r>
              <a:rPr lang="en-US" i="1" kern="0" dirty="0" smtClean="0">
                <a:latin typeface="+mn-lt"/>
              </a:rPr>
              <a:t>Opposite States</a:t>
            </a:r>
            <a:r>
              <a:rPr lang="en-US" kern="0" dirty="0" smtClean="0">
                <a:latin typeface="+mn-lt"/>
              </a:rPr>
              <a:t> at each retention measurement point.  </a:t>
            </a:r>
            <a:endParaRPr kumimoji="0" lang="en-US" sz="2400" b="0" i="1" u="none" strike="noStrike" kern="0" cap="none" spc="0" normalizeH="0" baseline="0" noProof="0" dirty="0" smtClean="0">
              <a:ln>
                <a:noFill/>
              </a:ln>
              <a:solidFill>
                <a:schemeClr val="tx1"/>
              </a:solidFill>
              <a:effectLst/>
              <a:uLnTx/>
              <a:uFillTx/>
              <a:latin typeface="+mn-lt"/>
              <a:ea typeface="+mn-ea"/>
              <a:cs typeface="+mn-cs"/>
            </a:endParaRPr>
          </a:p>
          <a:p>
            <a:pPr marL="1023938" marR="0" lvl="0" indent="-682625" algn="just" defTabSz="914400" rtl="0" eaLnBrk="0" fontAlgn="base" latinLnBrk="0" hangingPunct="0">
              <a:lnSpc>
                <a:spcPct val="100000"/>
              </a:lnSpc>
              <a:spcBef>
                <a:spcPts val="1800"/>
              </a:spcBef>
              <a:spcAft>
                <a:spcPct val="0"/>
              </a:spcAft>
              <a:buClrTx/>
              <a:buSzTx/>
              <a:buFont typeface="Wingdings" pitchFamily="2" charset="2"/>
              <a:buChar char="Ø"/>
              <a:tabLst/>
              <a:defRPr/>
            </a:pPr>
            <a:r>
              <a:rPr lang="en-US" sz="2000" kern="0" dirty="0" smtClean="0">
                <a:latin typeface="+mn-lt"/>
              </a:rPr>
              <a:t>Set Temperature</a:t>
            </a:r>
          </a:p>
          <a:p>
            <a:pPr marL="1023938" marR="0" lvl="0" indent="-682625" algn="just" defTabSz="914400" rtl="0" eaLnBrk="0" fontAlgn="base" latinLnBrk="0" hangingPunct="0">
              <a:lnSpc>
                <a:spcPct val="100000"/>
              </a:lnSpc>
              <a:spcBef>
                <a:spcPts val="1800"/>
              </a:spcBef>
              <a:spcAft>
                <a:spcPct val="0"/>
              </a:spcAft>
              <a:buClrTx/>
              <a:buSzTx/>
              <a:buFont typeface="Wingdings" pitchFamily="2" charset="2"/>
              <a:buChar char="Ø"/>
              <a:tabLst/>
              <a:defRPr/>
            </a:pPr>
            <a:r>
              <a:rPr lang="en-US" sz="2000" kern="0" dirty="0" smtClean="0">
                <a:latin typeface="+mn-lt"/>
              </a:rPr>
              <a:t>Apply UP pulse to Capacitor A</a:t>
            </a:r>
          </a:p>
          <a:p>
            <a:pPr marL="1023938" marR="0" lvl="0" indent="-682625" algn="just" defTabSz="914400" rtl="0" eaLnBrk="0" fontAlgn="base" latinLnBrk="0" hangingPunct="0">
              <a:lnSpc>
                <a:spcPct val="100000"/>
              </a:lnSpc>
              <a:spcBef>
                <a:spcPts val="1800"/>
              </a:spcBef>
              <a:spcAft>
                <a:spcPct val="0"/>
              </a:spcAft>
              <a:buClrTx/>
              <a:buSzTx/>
              <a:buFont typeface="Wingdings" pitchFamily="2" charset="2"/>
              <a:buChar char="Ø"/>
              <a:tabLst/>
              <a:defRPr/>
            </a:pPr>
            <a:r>
              <a:rPr kumimoji="0" lang="en-US" sz="2000" b="0" i="0" u="none" strike="noStrike" kern="0" cap="none" spc="0" normalizeH="0" noProof="0" dirty="0" smtClean="0">
                <a:ln>
                  <a:noFill/>
                </a:ln>
                <a:solidFill>
                  <a:schemeClr val="tx1"/>
                </a:solidFill>
                <a:effectLst/>
                <a:uLnTx/>
                <a:uFillTx/>
                <a:latin typeface="+mn-lt"/>
                <a:ea typeface="+mn-ea"/>
                <a:cs typeface="+mn-cs"/>
              </a:rPr>
              <a:t>Apply DOWN pulse to Capacitor A</a:t>
            </a:r>
          </a:p>
          <a:p>
            <a:pPr marL="1023938" marR="0" lvl="0" indent="-682625" algn="just" defTabSz="914400" rtl="0" eaLnBrk="0" fontAlgn="base" latinLnBrk="0" hangingPunct="0">
              <a:lnSpc>
                <a:spcPct val="100000"/>
              </a:lnSpc>
              <a:spcBef>
                <a:spcPts val="1800"/>
              </a:spcBef>
              <a:spcAft>
                <a:spcPct val="0"/>
              </a:spcAft>
              <a:buClrTx/>
              <a:buSzTx/>
              <a:buFont typeface="Wingdings" pitchFamily="2" charset="2"/>
              <a:buChar char="Ø"/>
              <a:tabLst/>
              <a:defRPr/>
            </a:pPr>
            <a:r>
              <a:rPr lang="en-US" sz="2000" kern="0" dirty="0" smtClean="0">
                <a:latin typeface="+mn-lt"/>
              </a:rPr>
              <a:t>Retain for specified period.</a:t>
            </a:r>
          </a:p>
          <a:p>
            <a:pPr marL="1023938" marR="0" lvl="0" indent="-682625" algn="just" defTabSz="914400" rtl="0" eaLnBrk="0" fontAlgn="base" latinLnBrk="0" hangingPunct="0">
              <a:lnSpc>
                <a:spcPct val="100000"/>
              </a:lnSpc>
              <a:spcBef>
                <a:spcPts val="1800"/>
              </a:spcBef>
              <a:spcAft>
                <a:spcPct val="0"/>
              </a:spcAft>
              <a:buClrTx/>
              <a:buSzTx/>
              <a:buFont typeface="Wingdings" pitchFamily="2" charset="2"/>
              <a:buChar char="Ø"/>
              <a:tabLst/>
              <a:defRPr/>
            </a:pPr>
            <a:r>
              <a:rPr kumimoji="0" lang="en-US" sz="2000" b="0" i="0" u="none" strike="noStrike" kern="0" cap="none" spc="0" normalizeH="0" noProof="0" dirty="0" smtClean="0">
                <a:ln>
                  <a:noFill/>
                </a:ln>
                <a:solidFill>
                  <a:schemeClr val="tx1"/>
                </a:solidFill>
                <a:effectLst/>
                <a:uLnTx/>
                <a:uFillTx/>
                <a:latin typeface="+mn-lt"/>
                <a:ea typeface="+mn-ea"/>
                <a:cs typeface="+mn-cs"/>
              </a:rPr>
              <a:t>Apply UP pulses to Capacitor A and B to measure retention.  </a:t>
            </a:r>
          </a:p>
          <a:p>
            <a:pPr marL="1023938" marR="0" lvl="0" indent="-682625" algn="just" defTabSz="914400" rtl="0" eaLnBrk="0" fontAlgn="base" latinLnBrk="0" hangingPunct="0">
              <a:lnSpc>
                <a:spcPct val="100000"/>
              </a:lnSpc>
              <a:spcBef>
                <a:spcPts val="1800"/>
              </a:spcBef>
              <a:spcAft>
                <a:spcPct val="0"/>
              </a:spcAft>
              <a:buClrTx/>
              <a:buSzTx/>
              <a:buFont typeface="Wingdings" pitchFamily="2" charset="2"/>
              <a:buChar char="Ø"/>
              <a:tabLst/>
              <a:defRPr/>
            </a:pPr>
            <a:r>
              <a:rPr lang="en-US" sz="2000" kern="0" dirty="0" smtClean="0">
                <a:latin typeface="+mn-lt"/>
              </a:rPr>
              <a:t>Apply p</a:t>
            </a:r>
            <a:r>
              <a:rPr lang="en-US" sz="2000" kern="0" noProof="0" dirty="0" smtClean="0">
                <a:latin typeface="+mn-lt"/>
              </a:rPr>
              <a:t>reset pulses and then measurement pulses </a:t>
            </a:r>
            <a:r>
              <a:rPr lang="en-US" sz="2000" kern="0" dirty="0" smtClean="0">
                <a:latin typeface="+mn-lt"/>
              </a:rPr>
              <a:t>for </a:t>
            </a:r>
            <a:r>
              <a:rPr lang="en-US" sz="2000" kern="0" noProof="0" dirty="0" smtClean="0">
                <a:latin typeface="+mn-lt"/>
              </a:rPr>
              <a:t>Opposite States.  </a:t>
            </a:r>
          </a:p>
          <a:p>
            <a:pPr marL="1023938" marR="0" lvl="0" indent="-682625" algn="just" defTabSz="914400" rtl="0" eaLnBrk="0" fontAlgn="base" latinLnBrk="0" hangingPunct="0">
              <a:lnSpc>
                <a:spcPct val="100000"/>
              </a:lnSpc>
              <a:spcBef>
                <a:spcPts val="1800"/>
              </a:spcBef>
              <a:spcAft>
                <a:spcPct val="0"/>
              </a:spcAft>
              <a:buClrTx/>
              <a:buSzTx/>
              <a:buFont typeface="Wingdings" pitchFamily="2" charset="2"/>
              <a:buChar char="Ø"/>
              <a:tabLst/>
              <a:defRPr/>
            </a:pPr>
            <a:r>
              <a:rPr kumimoji="0" lang="en-US" sz="2000" b="0" i="0" u="none" strike="noStrike" kern="0" cap="none" spc="0" normalizeH="0" dirty="0" smtClean="0">
                <a:ln>
                  <a:noFill/>
                </a:ln>
                <a:solidFill>
                  <a:schemeClr val="tx1"/>
                </a:solidFill>
                <a:effectLst/>
                <a:uLnTx/>
                <a:uFillTx/>
                <a:latin typeface="+mn-lt"/>
                <a:ea typeface="+mn-ea"/>
                <a:cs typeface="+mn-cs"/>
              </a:rPr>
              <a:t>Repeat cycle for long retention period.  </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cxnSp>
        <p:nvCxnSpPr>
          <p:cNvPr id="35" name="Straight Connector 34"/>
          <p:cNvCxnSpPr/>
          <p:nvPr/>
        </p:nvCxnSpPr>
        <p:spPr bwMode="auto">
          <a:xfrm>
            <a:off x="1828800" y="3491552"/>
            <a:ext cx="3429000" cy="0"/>
          </a:xfrm>
          <a:prstGeom prst="line">
            <a:avLst/>
          </a:prstGeom>
          <a:solidFill>
            <a:schemeClr val="accent1"/>
          </a:solidFill>
          <a:ln w="31750" cap="flat" cmpd="sng" algn="ctr">
            <a:solidFill>
              <a:srgbClr val="009900"/>
            </a:solidFill>
            <a:prstDash val="dash"/>
            <a:round/>
            <a:headEnd type="none" w="med" len="med"/>
            <a:tailEnd type="none" w="med" len="med"/>
          </a:ln>
          <a:effectLst/>
        </p:spPr>
      </p:cxnSp>
      <p:cxnSp>
        <p:nvCxnSpPr>
          <p:cNvPr id="37" name="Straight Connector 36"/>
          <p:cNvCxnSpPr/>
          <p:nvPr/>
        </p:nvCxnSpPr>
        <p:spPr bwMode="auto">
          <a:xfrm>
            <a:off x="1828800" y="4011304"/>
            <a:ext cx="3429000" cy="0"/>
          </a:xfrm>
          <a:prstGeom prst="line">
            <a:avLst/>
          </a:prstGeom>
          <a:solidFill>
            <a:schemeClr val="accent1"/>
          </a:solidFill>
          <a:ln w="31750" cap="flat" cmpd="sng" algn="ctr">
            <a:solidFill>
              <a:srgbClr val="009900"/>
            </a:solidFill>
            <a:prstDash val="dash"/>
            <a:round/>
            <a:headEnd type="none" w="med" len="med"/>
            <a:tailEnd type="none" w="med" len="med"/>
          </a:ln>
          <a:effectLst/>
        </p:spPr>
      </p:cxnSp>
      <p:grpSp>
        <p:nvGrpSpPr>
          <p:cNvPr id="42" name="Group 41"/>
          <p:cNvGrpSpPr/>
          <p:nvPr/>
        </p:nvGrpSpPr>
        <p:grpSpPr>
          <a:xfrm>
            <a:off x="1516040" y="3254991"/>
            <a:ext cx="278642" cy="2917209"/>
            <a:chOff x="1058840" y="3254991"/>
            <a:chExt cx="278642" cy="2917209"/>
          </a:xfrm>
        </p:grpSpPr>
        <p:sp>
          <p:nvSpPr>
            <p:cNvPr id="38" name="Freeform 37"/>
            <p:cNvSpPr/>
            <p:nvPr/>
          </p:nvSpPr>
          <p:spPr bwMode="auto">
            <a:xfrm>
              <a:off x="1058840" y="3254991"/>
              <a:ext cx="278642" cy="2917209"/>
            </a:xfrm>
            <a:custGeom>
              <a:avLst/>
              <a:gdLst>
                <a:gd name="connsiteX0" fmla="*/ 136477 w 204716"/>
                <a:gd name="connsiteY0" fmla="*/ 2688609 h 2688609"/>
                <a:gd name="connsiteX1" fmla="*/ 0 w 204716"/>
                <a:gd name="connsiteY1" fmla="*/ 2688609 h 2688609"/>
                <a:gd name="connsiteX2" fmla="*/ 0 w 204716"/>
                <a:gd name="connsiteY2" fmla="*/ 0 h 2688609"/>
                <a:gd name="connsiteX3" fmla="*/ 204716 w 204716"/>
                <a:gd name="connsiteY3" fmla="*/ 0 h 2688609"/>
              </a:gdLst>
              <a:ahLst/>
              <a:cxnLst>
                <a:cxn ang="0">
                  <a:pos x="connsiteX0" y="connsiteY0"/>
                </a:cxn>
                <a:cxn ang="0">
                  <a:pos x="connsiteX1" y="connsiteY1"/>
                </a:cxn>
                <a:cxn ang="0">
                  <a:pos x="connsiteX2" y="connsiteY2"/>
                </a:cxn>
                <a:cxn ang="0">
                  <a:pos x="connsiteX3" y="connsiteY3"/>
                </a:cxn>
              </a:cxnLst>
              <a:rect l="l" t="t" r="r" b="b"/>
              <a:pathLst>
                <a:path w="204716" h="2688609">
                  <a:moveTo>
                    <a:pt x="136477" y="2688609"/>
                  </a:moveTo>
                  <a:lnTo>
                    <a:pt x="0" y="2688609"/>
                  </a:lnTo>
                  <a:lnTo>
                    <a:pt x="0" y="0"/>
                  </a:lnTo>
                  <a:lnTo>
                    <a:pt x="204716" y="0"/>
                  </a:lnTo>
                </a:path>
              </a:pathLst>
            </a:custGeom>
            <a:noFill/>
            <a:ln w="31750" cap="flat" cmpd="sng" algn="ctr">
              <a:solidFill>
                <a:srgbClr val="008000"/>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41" name="Straight Connector 40"/>
            <p:cNvCxnSpPr>
              <a:stCxn id="38" idx="1"/>
            </p:cNvCxnSpPr>
            <p:nvPr/>
          </p:nvCxnSpPr>
          <p:spPr bwMode="auto">
            <a:xfrm>
              <a:off x="1058840" y="6172200"/>
              <a:ext cx="236560" cy="0"/>
            </a:xfrm>
            <a:prstGeom prst="line">
              <a:avLst/>
            </a:prstGeom>
            <a:solidFill>
              <a:schemeClr val="accent1"/>
            </a:solidFill>
            <a:ln w="31750" cap="flat" cmpd="sng" algn="ctr">
              <a:solidFill>
                <a:srgbClr val="008000"/>
              </a:solidFill>
              <a:prstDash val="solid"/>
              <a:round/>
              <a:headEnd type="none" w="med" len="med"/>
              <a:tailEnd type="non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57200"/>
            <a:ext cx="7772400" cy="685800"/>
          </a:xfrm>
        </p:spPr>
        <p:txBody>
          <a:bodyPr/>
          <a:lstStyle/>
          <a:p>
            <a:r>
              <a:rPr lang="en-US" dirty="0" smtClean="0">
                <a:solidFill>
                  <a:schemeClr val="tx1"/>
                </a:solidFill>
              </a:rPr>
              <a:t>Results: </a:t>
            </a:r>
            <a:r>
              <a:rPr lang="en-US" i="1" dirty="0" smtClean="0">
                <a:solidFill>
                  <a:schemeClr val="accent2"/>
                </a:solidFill>
              </a:rPr>
              <a:t>Imprint Characterization</a:t>
            </a:r>
            <a:endParaRPr lang="en-US" i="1" dirty="0" smtClean="0"/>
          </a:p>
        </p:txBody>
      </p:sp>
      <p:sp>
        <p:nvSpPr>
          <p:cNvPr id="5" name="Rectangle 3"/>
          <p:cNvSpPr txBox="1">
            <a:spLocks noChangeArrowheads="1"/>
          </p:cNvSpPr>
          <p:nvPr/>
        </p:nvSpPr>
        <p:spPr bwMode="auto">
          <a:xfrm>
            <a:off x="685800" y="11430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smtClean="0">
                <a:latin typeface="+mn-lt"/>
              </a:rPr>
              <a:t>Simultaneous 85</a:t>
            </a:r>
            <a:r>
              <a:rPr lang="en-US" sz="2000" kern="0" dirty="0" smtClean="0">
                <a:latin typeface="+mn-lt"/>
                <a:sym typeface="Symbol"/>
              </a:rPr>
              <a:t>C opposite-state curves (</a:t>
            </a:r>
            <a:r>
              <a:rPr lang="en-US" sz="2000" kern="0" dirty="0" smtClean="0">
                <a:solidFill>
                  <a:srgbClr val="FF0000"/>
                </a:solidFill>
                <a:latin typeface="+mn-lt"/>
                <a:sym typeface="Symbol"/>
              </a:rPr>
              <a:t>red</a:t>
            </a:r>
            <a:r>
              <a:rPr lang="en-US" sz="2000" kern="0" dirty="0" smtClean="0">
                <a:latin typeface="+mn-lt"/>
                <a:sym typeface="Symbol"/>
              </a:rPr>
              <a:t>) for two capacitors for 24 hours.  Results indicate potential &gt;30 years imprint lifetime .</a:t>
            </a: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a:p>
            <a:pPr marR="0" lvl="0" algn="just" defTabSz="914400" rtl="0" eaLnBrk="0" fontAlgn="base" latinLnBrk="0" hangingPunct="0">
              <a:lnSpc>
                <a:spcPct val="100000"/>
              </a:lnSpc>
              <a:spcBef>
                <a:spcPct val="20000"/>
              </a:spcBef>
              <a:spcAft>
                <a:spcPct val="0"/>
              </a:spcAft>
              <a:buClrTx/>
              <a:buSzTx/>
              <a:tabLst/>
              <a:defRPr/>
            </a:pPr>
            <a:endParaRPr lang="en-US" sz="2000" i="1" kern="0" dirty="0" smtClean="0">
              <a:solidFill>
                <a:srgbClr val="0000FF"/>
              </a:solidFill>
              <a:latin typeface="+mn-lt"/>
              <a:sym typeface="Symbol"/>
            </a:endParaRP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smtClean="0">
              <a:ln>
                <a:noFill/>
              </a:ln>
              <a:solidFill>
                <a:srgbClr val="0000FF"/>
              </a:solidFill>
              <a:effectLst/>
              <a:uLnTx/>
              <a:uFillTx/>
              <a:latin typeface="+mn-lt"/>
              <a:ea typeface="+mn-ea"/>
              <a:cs typeface="+mn-cs"/>
              <a:sym typeface="Symbol"/>
            </a:endParaRPr>
          </a:p>
        </p:txBody>
      </p:sp>
      <p:grpSp>
        <p:nvGrpSpPr>
          <p:cNvPr id="14" name="Group 13"/>
          <p:cNvGrpSpPr/>
          <p:nvPr/>
        </p:nvGrpSpPr>
        <p:grpSpPr>
          <a:xfrm>
            <a:off x="1524000" y="1905000"/>
            <a:ext cx="6400800" cy="4572000"/>
            <a:chOff x="1676400" y="1905000"/>
            <a:chExt cx="6400800" cy="4572000"/>
          </a:xfrm>
        </p:grpSpPr>
        <p:pic>
          <p:nvPicPr>
            <p:cNvPr id="2" name="Picture 2"/>
            <p:cNvPicPr>
              <a:picLocks noChangeAspect="1" noChangeArrowheads="1"/>
            </p:cNvPicPr>
            <p:nvPr/>
          </p:nvPicPr>
          <p:blipFill>
            <a:blip r:embed="rId2" cstate="print"/>
            <a:srcRect/>
            <a:stretch>
              <a:fillRect/>
            </a:stretch>
          </p:blipFill>
          <p:spPr bwMode="auto">
            <a:xfrm>
              <a:off x="1676400" y="1905000"/>
              <a:ext cx="6400800" cy="4572000"/>
            </a:xfrm>
            <a:prstGeom prst="rect">
              <a:avLst/>
            </a:prstGeom>
            <a:noFill/>
            <a:ln w="9525">
              <a:noFill/>
              <a:miter lim="800000"/>
              <a:headEnd/>
              <a:tailEnd/>
            </a:ln>
            <a:effectLst/>
          </p:spPr>
        </p:pic>
        <p:sp>
          <p:nvSpPr>
            <p:cNvPr id="10" name="TextBox 9"/>
            <p:cNvSpPr txBox="1"/>
            <p:nvPr/>
          </p:nvSpPr>
          <p:spPr>
            <a:xfrm>
              <a:off x="2743200" y="3468469"/>
              <a:ext cx="1981200" cy="646331"/>
            </a:xfrm>
            <a:prstGeom prst="rect">
              <a:avLst/>
            </a:prstGeom>
            <a:noFill/>
            <a:ln>
              <a:solidFill>
                <a:schemeClr val="tx1"/>
              </a:solidFill>
            </a:ln>
          </p:spPr>
          <p:txBody>
            <a:bodyPr wrap="square" rtlCol="0">
              <a:spAutoFit/>
            </a:bodyPr>
            <a:lstStyle/>
            <a:p>
              <a:pPr>
                <a:tabLst>
                  <a:tab pos="519113" algn="l"/>
                  <a:tab pos="736600" algn="l"/>
                </a:tabLst>
              </a:pPr>
              <a:r>
                <a:rPr lang="en-US" sz="1800" b="1" dirty="0" smtClean="0">
                  <a:solidFill>
                    <a:srgbClr val="0000FF"/>
                  </a:solidFill>
                </a:rPr>
                <a:t>Blue</a:t>
              </a:r>
              <a:r>
                <a:rPr lang="en-US" sz="1800" dirty="0" smtClean="0"/>
                <a:t> = 	</a:t>
              </a:r>
              <a:r>
                <a:rPr lang="en-US" sz="1800" b="1" dirty="0" smtClean="0">
                  <a:solidFill>
                    <a:srgbClr val="0000FF"/>
                  </a:solidFill>
                </a:rPr>
                <a:t>Retention</a:t>
              </a:r>
            </a:p>
            <a:p>
              <a:pPr>
                <a:tabLst>
                  <a:tab pos="519113" algn="l"/>
                  <a:tab pos="736600" algn="l"/>
                </a:tabLst>
              </a:pPr>
              <a:r>
                <a:rPr lang="en-US" sz="1800" b="1" dirty="0" smtClean="0">
                  <a:solidFill>
                    <a:srgbClr val="FF0000"/>
                  </a:solidFill>
                </a:rPr>
                <a:t>Red</a:t>
              </a:r>
              <a:r>
                <a:rPr lang="en-US" sz="1800" dirty="0" smtClean="0"/>
                <a:t> 	=  </a:t>
              </a:r>
              <a:r>
                <a:rPr lang="en-US" sz="1800" b="1" dirty="0" smtClean="0">
                  <a:solidFill>
                    <a:srgbClr val="FF0000"/>
                  </a:solidFill>
                </a:rPr>
                <a:t>Imprint</a:t>
              </a:r>
              <a:endParaRPr lang="en-US" sz="1800" b="1" dirty="0">
                <a:solidFill>
                  <a:srgbClr val="FF0000"/>
                </a:solidFill>
              </a:endParaRPr>
            </a:p>
          </p:txBody>
        </p:sp>
        <p:cxnSp>
          <p:nvCxnSpPr>
            <p:cNvPr id="7" name="Straight Connector 6"/>
            <p:cNvCxnSpPr/>
            <p:nvPr/>
          </p:nvCxnSpPr>
          <p:spPr bwMode="auto">
            <a:xfrm>
              <a:off x="7135504" y="2514600"/>
              <a:ext cx="0" cy="3352800"/>
            </a:xfrm>
            <a:prstGeom prst="line">
              <a:avLst/>
            </a:prstGeom>
            <a:solidFill>
              <a:schemeClr val="accent1"/>
            </a:solidFill>
            <a:ln w="19050" cap="flat" cmpd="sng" algn="ctr">
              <a:solidFill>
                <a:schemeClr val="tx1">
                  <a:lumMod val="85000"/>
                  <a:lumOff val="15000"/>
                </a:schemeClr>
              </a:solidFill>
              <a:prstDash val="dash"/>
              <a:round/>
              <a:headEnd type="none" w="med" len="med"/>
              <a:tailEnd type="none" w="med" len="med"/>
            </a:ln>
            <a:effectLst/>
          </p:spPr>
        </p:cxnSp>
        <p:sp>
          <p:nvSpPr>
            <p:cNvPr id="9" name="TextBox 8"/>
            <p:cNvSpPr txBox="1"/>
            <p:nvPr/>
          </p:nvSpPr>
          <p:spPr>
            <a:xfrm>
              <a:off x="6150592" y="5486400"/>
              <a:ext cx="990600" cy="338554"/>
            </a:xfrm>
            <a:prstGeom prst="rect">
              <a:avLst/>
            </a:prstGeom>
            <a:noFill/>
            <a:ln>
              <a:solidFill>
                <a:schemeClr val="tx1">
                  <a:lumMod val="85000"/>
                  <a:lumOff val="15000"/>
                </a:schemeClr>
              </a:solidFill>
            </a:ln>
          </p:spPr>
          <p:txBody>
            <a:bodyPr wrap="square" rtlCol="0">
              <a:spAutoFit/>
            </a:bodyPr>
            <a:lstStyle/>
            <a:p>
              <a:pPr algn="ctr"/>
              <a:r>
                <a:rPr lang="en-US" sz="1600" dirty="0" smtClean="0"/>
                <a:t>30 years</a:t>
              </a:r>
              <a:endParaRPr lang="en-US" sz="1600" dirty="0"/>
            </a:p>
          </p:txBody>
        </p:sp>
        <p:sp>
          <p:nvSpPr>
            <p:cNvPr id="11" name="TextBox 10"/>
            <p:cNvSpPr txBox="1"/>
            <p:nvPr/>
          </p:nvSpPr>
          <p:spPr>
            <a:xfrm>
              <a:off x="2743200" y="4267200"/>
              <a:ext cx="3733800" cy="369332"/>
            </a:xfrm>
            <a:prstGeom prst="rect">
              <a:avLst/>
            </a:prstGeom>
            <a:noFill/>
            <a:ln>
              <a:solidFill>
                <a:srgbClr val="0000FF"/>
              </a:solidFill>
            </a:ln>
          </p:spPr>
          <p:txBody>
            <a:bodyPr wrap="square" rtlCol="0">
              <a:spAutoFit/>
            </a:bodyPr>
            <a:lstStyle/>
            <a:p>
              <a:r>
                <a:rPr lang="en-US" sz="1800" dirty="0" smtClean="0">
                  <a:solidFill>
                    <a:srgbClr val="0000FF"/>
                  </a:solidFill>
                </a:rPr>
                <a:t>Retention Results:  PZT never forgets!  </a:t>
              </a:r>
              <a:endParaRPr lang="en-US" sz="1800" dirty="0">
                <a:solidFill>
                  <a:srgbClr val="0000FF"/>
                </a:solidFill>
              </a:endParaRPr>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5361</TotalTime>
  <Words>1246</Words>
  <Application>Microsoft Office PowerPoint</Application>
  <PresentationFormat>On-screen Show (4:3)</PresentationFormat>
  <Paragraphs>206</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Default Design</vt:lpstr>
      <vt:lpstr>Custom Design</vt:lpstr>
      <vt:lpstr>Test Requirements for Commercial PiezoMEMS </vt:lpstr>
      <vt:lpstr>Introduction</vt:lpstr>
      <vt:lpstr>Design Goal</vt:lpstr>
      <vt:lpstr>Contents</vt:lpstr>
      <vt:lpstr>Example: Long Term Reliability</vt:lpstr>
      <vt:lpstr>Custom Test Fixture</vt:lpstr>
      <vt:lpstr>Fixture Diagram</vt:lpstr>
      <vt:lpstr>Test Procedure</vt:lpstr>
      <vt:lpstr>Results: Imprint Characterization</vt:lpstr>
      <vt:lpstr>Results: Imprint vs Process</vt:lpstr>
      <vt:lpstr>Results: Imprint vs Composition</vt:lpstr>
      <vt:lpstr>Example: Ferroelectric Memory</vt:lpstr>
      <vt:lpstr>Test Circuit</vt:lpstr>
      <vt:lpstr>Slide 14</vt:lpstr>
      <vt:lpstr>Results:  Three State Retention</vt:lpstr>
      <vt:lpstr>Example: Piezoelectric Cantilevers</vt:lpstr>
      <vt:lpstr>Test Fixturing</vt:lpstr>
      <vt:lpstr>Results: Parallel-Plate Butterfly </vt:lpstr>
      <vt:lpstr>Results: IDE Butterfly</vt:lpstr>
      <vt:lpstr>Results: Impulse Testing</vt:lpstr>
      <vt:lpstr>Slide 21</vt:lpstr>
      <vt:lpstr>Slide 22</vt:lpstr>
      <vt:lpstr>Slide 23</vt:lpstr>
      <vt:lpstr>Slide 24</vt:lpstr>
      <vt:lpstr>Slide 25</vt:lpstr>
      <vt:lpstr>Slide 26</vt:lpstr>
    </vt:vector>
  </TitlesOfParts>
  <Company>Radiant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Int'l pMEMs Workshop</dc:title>
  <dc:creator>Joe Evans</dc:creator>
  <cp:lastModifiedBy>Joe</cp:lastModifiedBy>
  <cp:revision>1373</cp:revision>
  <cp:lastPrinted>2008-01-30T23:41:29Z</cp:lastPrinted>
  <dcterms:created xsi:type="dcterms:W3CDTF">2000-11-26T21:32:07Z</dcterms:created>
  <dcterms:modified xsi:type="dcterms:W3CDTF">2018-05-09T02:08:57Z</dcterms:modified>
</cp:coreProperties>
</file>